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1.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65" r:id="rId4"/>
    <p:sldId id="266" r:id="rId5"/>
    <p:sldId id="258" r:id="rId6"/>
    <p:sldId id="267" r:id="rId7"/>
    <p:sldId id="259" r:id="rId8"/>
    <p:sldId id="273" r:id="rId9"/>
    <p:sldId id="260" r:id="rId10"/>
    <p:sldId id="261" r:id="rId11"/>
    <p:sldId id="262" r:id="rId12"/>
    <p:sldId id="271" r:id="rId13"/>
    <p:sldId id="268" r:id="rId14"/>
    <p:sldId id="270" r:id="rId15"/>
    <p:sldId id="263" r:id="rId16"/>
    <p:sldId id="272" r:id="rId17"/>
    <p:sldId id="274" r:id="rId18"/>
    <p:sldId id="264" r:id="rId19"/>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DB3"/>
    <a:srgbClr val="87B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06"/>
    <p:restoredTop sz="90962"/>
  </p:normalViewPr>
  <p:slideViewPr>
    <p:cSldViewPr snapToGrid="0" snapToObjects="1">
      <p:cViewPr>
        <p:scale>
          <a:sx n="78" d="100"/>
          <a:sy n="78" d="100"/>
        </p:scale>
        <p:origin x="14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EB18-03D7-B346-94D1-75AE5D7E0778}" type="datetimeFigureOut">
              <a:rPr lang="en-US" smtClean="0"/>
              <a:t>12/17/16</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D1EB-271D-3C40-B57B-F21F8A6B1CE2}" type="slidenum">
              <a:rPr lang="en-US" smtClean="0"/>
              <a:t>‹#›</a:t>
            </a:fld>
            <a:endParaRPr lang="en-US"/>
          </a:p>
        </p:txBody>
      </p:sp>
    </p:spTree>
    <p:extLst>
      <p:ext uri="{BB962C8B-B14F-4D97-AF65-F5344CB8AC3E}">
        <p14:creationId xmlns:p14="http://schemas.microsoft.com/office/powerpoint/2010/main" val="7549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1 - Porcelain Advertisement </a:t>
            </a:r>
          </a:p>
          <a:p>
            <a:r>
              <a:rPr lang="en-US" dirty="0" smtClean="0"/>
              <a:t>Font for title was downloaded from </a:t>
            </a:r>
            <a:r>
              <a:rPr lang="en-US" dirty="0" err="1" smtClean="0"/>
              <a:t>dafont.com</a:t>
            </a:r>
            <a:endParaRPr lang="en-US" dirty="0" smtClean="0"/>
          </a:p>
          <a:p>
            <a:r>
              <a:rPr lang="en-US" dirty="0" smtClean="0"/>
              <a:t>Chinese</a:t>
            </a:r>
            <a:r>
              <a:rPr lang="en-US" baseline="0" dirty="0" smtClean="0"/>
              <a:t> Asian Style</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1</a:t>
            </a:fld>
            <a:endParaRPr lang="en-US"/>
          </a:p>
        </p:txBody>
      </p:sp>
    </p:spTree>
    <p:extLst>
      <p:ext uri="{BB962C8B-B14F-4D97-AF65-F5344CB8AC3E}">
        <p14:creationId xmlns:p14="http://schemas.microsoft.com/office/powerpoint/2010/main" val="191208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have to use</a:t>
            </a:r>
            <a:r>
              <a:rPr lang="en-US" baseline="0" dirty="0" smtClean="0"/>
              <a:t> the picture to describe how it works. </a:t>
            </a:r>
            <a:endParaRPr lang="en-US" dirty="0" smtClean="0"/>
          </a:p>
        </p:txBody>
      </p:sp>
      <p:sp>
        <p:nvSpPr>
          <p:cNvPr id="4" name="Slide Number Placeholder 3"/>
          <p:cNvSpPr>
            <a:spLocks noGrp="1"/>
          </p:cNvSpPr>
          <p:nvPr>
            <p:ph type="sldNum" sz="quarter" idx="10"/>
          </p:nvPr>
        </p:nvSpPr>
        <p:spPr/>
        <p:txBody>
          <a:bodyPr/>
          <a:lstStyle/>
          <a:p>
            <a:fld id="{5314D1EB-271D-3C40-B57B-F21F8A6B1CE2}" type="slidenum">
              <a:rPr lang="en-US" smtClean="0"/>
              <a:t>2</a:t>
            </a:fld>
            <a:endParaRPr lang="en-US"/>
          </a:p>
        </p:txBody>
      </p:sp>
    </p:spTree>
    <p:extLst>
      <p:ext uri="{BB962C8B-B14F-4D97-AF65-F5344CB8AC3E}">
        <p14:creationId xmlns:p14="http://schemas.microsoft.com/office/powerpoint/2010/main" val="189330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14D1EB-271D-3C40-B57B-F21F8A6B1CE2}" type="slidenum">
              <a:rPr lang="en-US" smtClean="0"/>
              <a:t>3</a:t>
            </a:fld>
            <a:endParaRPr lang="en-US"/>
          </a:p>
        </p:txBody>
      </p:sp>
    </p:spTree>
    <p:extLst>
      <p:ext uri="{BB962C8B-B14F-4D97-AF65-F5344CB8AC3E}">
        <p14:creationId xmlns:p14="http://schemas.microsoft.com/office/powerpoint/2010/main" val="58901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14D1EB-271D-3C40-B57B-F21F8A6B1CE2}" type="slidenum">
              <a:rPr lang="en-US" smtClean="0"/>
              <a:t>4</a:t>
            </a:fld>
            <a:endParaRPr lang="en-US"/>
          </a:p>
        </p:txBody>
      </p:sp>
    </p:spTree>
    <p:extLst>
      <p:ext uri="{BB962C8B-B14F-4D97-AF65-F5344CB8AC3E}">
        <p14:creationId xmlns:p14="http://schemas.microsoft.com/office/powerpoint/2010/main" val="161872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Compass Hands On Lab</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5</a:t>
            </a:fld>
            <a:endParaRPr lang="en-US"/>
          </a:p>
        </p:txBody>
      </p:sp>
    </p:spTree>
    <p:extLst>
      <p:ext uri="{BB962C8B-B14F-4D97-AF65-F5344CB8AC3E}">
        <p14:creationId xmlns:p14="http://schemas.microsoft.com/office/powerpoint/2010/main" val="203665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Gunpowder</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6</a:t>
            </a:fld>
            <a:endParaRPr lang="en-US"/>
          </a:p>
        </p:txBody>
      </p:sp>
    </p:spTree>
    <p:extLst>
      <p:ext uri="{BB962C8B-B14F-4D97-AF65-F5344CB8AC3E}">
        <p14:creationId xmlns:p14="http://schemas.microsoft.com/office/powerpoint/2010/main" val="202339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=YpZnq8Iye1E</a:t>
            </a:r>
          </a:p>
          <a:p>
            <a:r>
              <a:rPr lang="en-US" dirty="0" smtClean="0"/>
              <a:t>New Video Evidence</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7</a:t>
            </a:fld>
            <a:endParaRPr lang="en-US"/>
          </a:p>
        </p:txBody>
      </p:sp>
    </p:spTree>
    <p:extLst>
      <p:ext uri="{BB962C8B-B14F-4D97-AF65-F5344CB8AC3E}">
        <p14:creationId xmlns:p14="http://schemas.microsoft.com/office/powerpoint/2010/main" val="135675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=h_wGAa7FXqE&amp;rel=0&amp;utm_source=</a:t>
            </a:r>
            <a:r>
              <a:rPr lang="en-US" dirty="0" err="1" smtClean="0"/>
              <a:t>Transactional&amp;utm_medium</a:t>
            </a:r>
            <a:r>
              <a:rPr lang="en-US" dirty="0" smtClean="0"/>
              <a:t>=</a:t>
            </a:r>
            <a:r>
              <a:rPr lang="en-US" dirty="0" err="1" smtClean="0"/>
              <a:t>Email&amp;utm_campaign</a:t>
            </a:r>
            <a:r>
              <a:rPr lang="en-US" dirty="0" smtClean="0"/>
              <a:t>=Transactional-Publish-success</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8</a:t>
            </a:fld>
            <a:endParaRPr lang="en-US"/>
          </a:p>
        </p:txBody>
      </p:sp>
    </p:spTree>
    <p:extLst>
      <p:ext uri="{BB962C8B-B14F-4D97-AF65-F5344CB8AC3E}">
        <p14:creationId xmlns:p14="http://schemas.microsoft.com/office/powerpoint/2010/main" val="90815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http://</a:t>
            </a:r>
            <a:r>
              <a:rPr lang="en-US" dirty="0" err="1" smtClean="0"/>
              <a:t>www.slideshare.net</a:t>
            </a:r>
            <a:r>
              <a:rPr lang="en-US" dirty="0" smtClean="0"/>
              <a:t>/JimGarner17/the-panama-canal-presentation</a:t>
            </a:r>
          </a:p>
          <a:p>
            <a:r>
              <a:rPr lang="en-US" dirty="0" smtClean="0"/>
              <a:t>Image #2 https://</a:t>
            </a:r>
            <a:r>
              <a:rPr lang="en-US" dirty="0" err="1" smtClean="0"/>
              <a:t>www.sawater.com.au</a:t>
            </a:r>
            <a:r>
              <a:rPr lang="en-US" dirty="0" smtClean="0"/>
              <a:t>/community-and-environment/the-river-</a:t>
            </a:r>
            <a:r>
              <a:rPr lang="en-US" dirty="0" err="1" smtClean="0"/>
              <a:t>murray</a:t>
            </a:r>
            <a:r>
              <a:rPr lang="en-US" dirty="0" smtClean="0"/>
              <a:t>/</a:t>
            </a:r>
            <a:r>
              <a:rPr lang="en-US" dirty="0" err="1" smtClean="0"/>
              <a:t>lockages</a:t>
            </a:r>
            <a:endParaRPr lang="en-US" dirty="0"/>
          </a:p>
        </p:txBody>
      </p:sp>
      <p:sp>
        <p:nvSpPr>
          <p:cNvPr id="4" name="Slide Number Placeholder 3"/>
          <p:cNvSpPr>
            <a:spLocks noGrp="1"/>
          </p:cNvSpPr>
          <p:nvPr>
            <p:ph type="sldNum" sz="quarter" idx="10"/>
          </p:nvPr>
        </p:nvSpPr>
        <p:spPr/>
        <p:txBody>
          <a:bodyPr/>
          <a:lstStyle/>
          <a:p>
            <a:fld id="{5314D1EB-271D-3C40-B57B-F21F8A6B1CE2}" type="slidenum">
              <a:rPr lang="en-US" smtClean="0"/>
              <a:t>15</a:t>
            </a:fld>
            <a:endParaRPr lang="en-US"/>
          </a:p>
        </p:txBody>
      </p:sp>
    </p:spTree>
    <p:extLst>
      <p:ext uri="{BB962C8B-B14F-4D97-AF65-F5344CB8AC3E}">
        <p14:creationId xmlns:p14="http://schemas.microsoft.com/office/powerpoint/2010/main" val="475118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E0DE1F-4F2C-4D4F-8282-CE892AB4722B}"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43732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0DE1F-4F2C-4D4F-8282-CE892AB4722B}"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62209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0DE1F-4F2C-4D4F-8282-CE892AB4722B}"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20724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0DE1F-4F2C-4D4F-8282-CE892AB4722B}"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36934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0DE1F-4F2C-4D4F-8282-CE892AB4722B}"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211593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E0DE1F-4F2C-4D4F-8282-CE892AB4722B}"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1559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E0DE1F-4F2C-4D4F-8282-CE892AB4722B}" type="datetimeFigureOut">
              <a:rPr lang="en-US" smtClean="0"/>
              <a:t>12/17/16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44875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E0DE1F-4F2C-4D4F-8282-CE892AB4722B}" type="datetimeFigureOut">
              <a:rPr lang="en-US" smtClean="0"/>
              <a:t>12/17/16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044266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0DE1F-4F2C-4D4F-8282-CE892AB4722B}" type="datetimeFigureOut">
              <a:rPr lang="en-US" smtClean="0"/>
              <a:t>12/17/16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75160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E0DE1F-4F2C-4D4F-8282-CE892AB4722B}"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159997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E0DE1F-4F2C-4D4F-8282-CE892AB4722B}"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48535-7A55-7240-9E67-EF4989D927CA}" type="slidenum">
              <a:rPr lang="en-US" smtClean="0"/>
              <a:t>‹#›</a:t>
            </a:fld>
            <a:endParaRPr lang="en-US"/>
          </a:p>
        </p:txBody>
      </p:sp>
    </p:spTree>
    <p:extLst>
      <p:ext uri="{BB962C8B-B14F-4D97-AF65-F5344CB8AC3E}">
        <p14:creationId xmlns:p14="http://schemas.microsoft.com/office/powerpoint/2010/main" val="21317362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1E0DE1F-4F2C-4D4F-8282-CE892AB4722B}" type="datetimeFigureOut">
              <a:rPr lang="en-US" smtClean="0"/>
              <a:t>12/17/16</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6C648535-7A55-7240-9E67-EF4989D927CA}" type="slidenum">
              <a:rPr lang="en-US" smtClean="0"/>
              <a:t>‹#›</a:t>
            </a:fld>
            <a:endParaRPr lang="en-US"/>
          </a:p>
        </p:txBody>
      </p:sp>
    </p:spTree>
    <p:extLst>
      <p:ext uri="{BB962C8B-B14F-4D97-AF65-F5344CB8AC3E}">
        <p14:creationId xmlns:p14="http://schemas.microsoft.com/office/powerpoint/2010/main" val="1827821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microsoft.com/office/2007/relationships/hdphoto" Target="../media/hdphoto1.wdp"/><Relationship Id="rId6" Type="http://schemas.openxmlformats.org/officeDocument/2006/relationships/image" Target="../media/image3.png"/><Relationship Id="rId7" Type="http://schemas.microsoft.com/office/2007/relationships/hdphoto" Target="../media/hdphoto2.wdp"/><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7" Type="http://schemas.openxmlformats.org/officeDocument/2006/relationships/image" Target="../media/image34.tiff"/><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5.png"/><Relationship Id="rId5" Type="http://schemas.openxmlformats.org/officeDocument/2006/relationships/image" Target="../media/image30.tiff"/><Relationship Id="rId6" Type="http://schemas.openxmlformats.org/officeDocument/2006/relationships/image" Target="../media/image36.tiff"/><Relationship Id="rId7" Type="http://schemas.openxmlformats.org/officeDocument/2006/relationships/image" Target="../media/image37.tiff"/><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tiff"/><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5" Type="http://schemas.openxmlformats.org/officeDocument/2006/relationships/image" Target="../media/image45.tiff"/><Relationship Id="rId6" Type="http://schemas.openxmlformats.org/officeDocument/2006/relationships/image" Target="../media/image46.tiff"/><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microsoft.com/office/2007/relationships/hdphoto" Target="../media/hdphoto3.wdp"/><Relationship Id="rId9" Type="http://schemas.openxmlformats.org/officeDocument/2006/relationships/image" Target="../media/image16.png"/><Relationship Id="rId10"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17" b="100000" l="10000" r="90000"/>
                    </a14:imgEffect>
                  </a14:imgLayer>
                </a14:imgProps>
              </a:ext>
            </a:extLst>
          </a:blip>
          <a:srcRect l="18915" r="19380"/>
          <a:stretch/>
        </p:blipFill>
        <p:spPr>
          <a:xfrm>
            <a:off x="3807920" y="3021484"/>
            <a:ext cx="3782339" cy="612967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2667" b="99556" l="0" r="100000"/>
                    </a14:imgEffect>
                  </a14:imgLayer>
                </a14:imgProps>
              </a:ext>
            </a:extLst>
          </a:blip>
          <a:stretch>
            <a:fillRect/>
          </a:stretch>
        </p:blipFill>
        <p:spPr>
          <a:xfrm>
            <a:off x="1167800" y="6963028"/>
            <a:ext cx="2446875" cy="2446875"/>
          </a:xfrm>
          <a:prstGeom prst="rect">
            <a:avLst/>
          </a:prstGeom>
        </p:spPr>
      </p:pic>
      <p:sp>
        <p:nvSpPr>
          <p:cNvPr id="8" name="TextBox 7"/>
          <p:cNvSpPr txBox="1"/>
          <p:nvPr/>
        </p:nvSpPr>
        <p:spPr>
          <a:xfrm>
            <a:off x="0" y="320195"/>
            <a:ext cx="6858000" cy="830997"/>
          </a:xfrm>
          <a:prstGeom prst="rect">
            <a:avLst/>
          </a:prstGeom>
          <a:noFill/>
        </p:spPr>
        <p:txBody>
          <a:bodyPr wrap="square" rtlCol="0">
            <a:spAutoFit/>
          </a:bodyPr>
          <a:lstStyle/>
          <a:p>
            <a:pPr algn="ctr"/>
            <a:r>
              <a:rPr lang="en-US" sz="4800" dirty="0" smtClean="0">
                <a:solidFill>
                  <a:schemeClr val="accent5">
                    <a:lumMod val="75000"/>
                  </a:schemeClr>
                </a:solidFill>
                <a:latin typeface="Chinese Asian Style" charset="0"/>
                <a:ea typeface="Chinese Asian Style" charset="0"/>
                <a:cs typeface="Chinese Asian Style" charset="0"/>
              </a:rPr>
              <a:t>Wong’s Fine Porcelain</a:t>
            </a:r>
            <a:endParaRPr lang="en-US" sz="4800" dirty="0">
              <a:solidFill>
                <a:schemeClr val="accent5">
                  <a:lumMod val="75000"/>
                </a:schemeClr>
              </a:solidFill>
              <a:latin typeface="Chinese Asian Style" charset="0"/>
              <a:ea typeface="Chinese Asian Style" charset="0"/>
              <a:cs typeface="Chinese Asian Style" charset="0"/>
            </a:endParaRPr>
          </a:p>
        </p:txBody>
      </p:sp>
      <p:sp>
        <p:nvSpPr>
          <p:cNvPr id="2" name="TextBox 1"/>
          <p:cNvSpPr txBox="1"/>
          <p:nvPr/>
        </p:nvSpPr>
        <p:spPr>
          <a:xfrm>
            <a:off x="303520" y="7361677"/>
            <a:ext cx="864280" cy="2031325"/>
          </a:xfrm>
          <a:prstGeom prst="rect">
            <a:avLst/>
          </a:prstGeom>
          <a:noFill/>
        </p:spPr>
        <p:txBody>
          <a:bodyPr wrap="square" rtlCol="0">
            <a:spAutoFit/>
          </a:bodyPr>
          <a:lstStyle/>
          <a:p>
            <a:r>
              <a:rPr lang="en-US" sz="3600" dirty="0" smtClean="0">
                <a:solidFill>
                  <a:srgbClr val="FF0000"/>
                </a:solidFill>
                <a:latin typeface="ChineseWhisper" charset="0"/>
                <a:ea typeface="ChineseWhisper" charset="0"/>
                <a:cs typeface="ChineseWhisper" charset="0"/>
              </a:rPr>
              <a:t>LIZ</a:t>
            </a:r>
          </a:p>
          <a:p>
            <a:endParaRPr lang="en-US" dirty="0"/>
          </a:p>
        </p:txBody>
      </p:sp>
      <p:sp>
        <p:nvSpPr>
          <p:cNvPr id="3" name="TextBox 2"/>
          <p:cNvSpPr txBox="1"/>
          <p:nvPr/>
        </p:nvSpPr>
        <p:spPr>
          <a:xfrm>
            <a:off x="322750" y="1157930"/>
            <a:ext cx="6310806" cy="2062103"/>
          </a:xfrm>
          <a:prstGeom prst="rect">
            <a:avLst/>
          </a:prstGeom>
          <a:noFill/>
        </p:spPr>
        <p:txBody>
          <a:bodyPr wrap="square" rtlCol="0">
            <a:spAutoFit/>
          </a:bodyPr>
          <a:lstStyle/>
          <a:p>
            <a:pPr algn="ctr"/>
            <a:r>
              <a:rPr lang="en-US" sz="2400" b="1" dirty="0" smtClean="0">
                <a:solidFill>
                  <a:schemeClr val="accent5">
                    <a:lumMod val="75000"/>
                  </a:schemeClr>
                </a:solidFill>
                <a:latin typeface="Chinese Asian Style" charset="0"/>
                <a:ea typeface="Chinese Asian Style" charset="0"/>
                <a:cs typeface="Chinese Asian Style" charset="0"/>
              </a:rPr>
              <a:t>Don’t go Wrong, buy From Wong!</a:t>
            </a:r>
          </a:p>
          <a:p>
            <a:endParaRPr lang="en-US" sz="1400" dirty="0"/>
          </a:p>
          <a:p>
            <a:r>
              <a:rPr lang="en-US" dirty="0" smtClean="0"/>
              <a:t>Our </a:t>
            </a:r>
            <a:r>
              <a:rPr lang="en-US" dirty="0"/>
              <a:t>family has been making this beautiful pottery since the beginning of this century. </a:t>
            </a:r>
            <a:r>
              <a:rPr lang="en-US" dirty="0" smtClean="0"/>
              <a:t>The beautiful porcelain is </a:t>
            </a:r>
            <a:r>
              <a:rPr lang="en-US" dirty="0"/>
              <a:t>made by combining clay with the rocks quartz and feldspar. We then bake it in a kiln, or oven, at very high temperatures. This makes the pottery white, sturdy and waterproof. </a:t>
            </a:r>
          </a:p>
        </p:txBody>
      </p:sp>
      <p:sp>
        <p:nvSpPr>
          <p:cNvPr id="9" name="TextBox 8"/>
          <p:cNvSpPr txBox="1"/>
          <p:nvPr/>
        </p:nvSpPr>
        <p:spPr>
          <a:xfrm>
            <a:off x="322750" y="3107622"/>
            <a:ext cx="5080523" cy="4247317"/>
          </a:xfrm>
          <a:prstGeom prst="rect">
            <a:avLst/>
          </a:prstGeom>
          <a:noFill/>
        </p:spPr>
        <p:txBody>
          <a:bodyPr wrap="square" rtlCol="0">
            <a:spAutoFit/>
          </a:bodyPr>
          <a:lstStyle/>
          <a:p>
            <a:r>
              <a:rPr lang="en-US" dirty="0" smtClean="0"/>
              <a:t>However</a:t>
            </a:r>
            <a:r>
              <a:rPr lang="en-US" dirty="0"/>
              <a:t>, our porcelain is so fine that light can pass through it making it look delicate and beautiful.  Now that we are in the 12</a:t>
            </a:r>
            <a:r>
              <a:rPr lang="en-US" baseline="30000" dirty="0"/>
              <a:t>th</a:t>
            </a:r>
            <a:r>
              <a:rPr lang="en-US" dirty="0"/>
              <a:t> century, our family </a:t>
            </a:r>
            <a:endParaRPr lang="en-US" dirty="0" smtClean="0"/>
          </a:p>
          <a:p>
            <a:r>
              <a:rPr lang="en-US" dirty="0" smtClean="0"/>
              <a:t>has </a:t>
            </a:r>
            <a:r>
              <a:rPr lang="en-US" dirty="0"/>
              <a:t>perfected blue and white porcelain making </a:t>
            </a:r>
            <a:endParaRPr lang="en-US" dirty="0" smtClean="0"/>
          </a:p>
          <a:p>
            <a:r>
              <a:rPr lang="en-US" dirty="0" smtClean="0"/>
              <a:t>so </a:t>
            </a:r>
            <a:r>
              <a:rPr lang="en-US" dirty="0"/>
              <a:t>much so that it is available to the public in massive amounts. We have the best </a:t>
            </a:r>
            <a:endParaRPr lang="en-US" dirty="0" smtClean="0"/>
          </a:p>
          <a:p>
            <a:r>
              <a:rPr lang="en-US" dirty="0" smtClean="0"/>
              <a:t>craftspeople </a:t>
            </a:r>
            <a:r>
              <a:rPr lang="en-US" dirty="0"/>
              <a:t>working for us, paining beautiful </a:t>
            </a:r>
            <a:endParaRPr lang="en-US" dirty="0" smtClean="0"/>
          </a:p>
          <a:p>
            <a:r>
              <a:rPr lang="en-US" dirty="0" smtClean="0"/>
              <a:t>blue </a:t>
            </a:r>
            <a:r>
              <a:rPr lang="en-US" dirty="0"/>
              <a:t>pictures. We employ hundreds of </a:t>
            </a:r>
            <a:endParaRPr lang="en-US" dirty="0" smtClean="0"/>
          </a:p>
          <a:p>
            <a:r>
              <a:rPr lang="en-US" dirty="0" smtClean="0"/>
              <a:t>thousands </a:t>
            </a:r>
            <a:r>
              <a:rPr lang="en-US" dirty="0"/>
              <a:t>of people to mass produce </a:t>
            </a:r>
            <a:endParaRPr lang="en-US" dirty="0" smtClean="0"/>
          </a:p>
          <a:p>
            <a:r>
              <a:rPr lang="en-US" dirty="0" smtClean="0"/>
              <a:t>dishes</a:t>
            </a:r>
            <a:r>
              <a:rPr lang="en-US" dirty="0"/>
              <a:t>, bowls and vases. Europeans </a:t>
            </a:r>
            <a:endParaRPr lang="en-US" dirty="0" smtClean="0"/>
          </a:p>
          <a:p>
            <a:r>
              <a:rPr lang="en-US" dirty="0" smtClean="0"/>
              <a:t>have </a:t>
            </a:r>
            <a:r>
              <a:rPr lang="en-US" dirty="0"/>
              <a:t>no idea to make this wonderful </a:t>
            </a:r>
            <a:endParaRPr lang="en-US" dirty="0" smtClean="0"/>
          </a:p>
          <a:p>
            <a:r>
              <a:rPr lang="en-US" dirty="0" smtClean="0"/>
              <a:t>porcelain </a:t>
            </a:r>
            <a:r>
              <a:rPr lang="en-US" dirty="0"/>
              <a:t>and some think they won’t </a:t>
            </a:r>
            <a:endParaRPr lang="en-US" dirty="0" smtClean="0"/>
          </a:p>
          <a:p>
            <a:r>
              <a:rPr lang="en-US" dirty="0" smtClean="0"/>
              <a:t>be able </a:t>
            </a:r>
            <a:r>
              <a:rPr lang="en-US" dirty="0"/>
              <a:t>to figure it out until the 1700s. </a:t>
            </a:r>
            <a:endParaRPr lang="en-US" dirty="0" smtClean="0"/>
          </a:p>
          <a:p>
            <a:r>
              <a:rPr lang="en-US" dirty="0" smtClean="0"/>
              <a:t>In </a:t>
            </a:r>
            <a:r>
              <a:rPr lang="en-US" dirty="0"/>
              <a:t>the meantime, they will be buying </a:t>
            </a:r>
            <a:endParaRPr lang="en-US" dirty="0" smtClean="0"/>
          </a:p>
          <a:p>
            <a:r>
              <a:rPr lang="en-US" dirty="0" smtClean="0"/>
              <a:t>from </a:t>
            </a:r>
            <a:r>
              <a:rPr lang="en-US" dirty="0"/>
              <a:t>us! </a:t>
            </a:r>
          </a:p>
        </p:txBody>
      </p:sp>
      <p:sp>
        <p:nvSpPr>
          <p:cNvPr id="4" name="TextBox 3"/>
          <p:cNvSpPr txBox="1"/>
          <p:nvPr/>
        </p:nvSpPr>
        <p:spPr>
          <a:xfrm>
            <a:off x="6373560" y="1285885"/>
            <a:ext cx="372218" cy="1200329"/>
          </a:xfrm>
          <a:prstGeom prst="rect">
            <a:avLst/>
          </a:prstGeom>
          <a:noFill/>
        </p:spPr>
        <p:txBody>
          <a:bodyPr wrap="none" rtlCol="0">
            <a:spAutoFit/>
          </a:bodyPr>
          <a:lstStyle/>
          <a:p>
            <a:r>
              <a:rPr lang="en-US" dirty="0" smtClean="0">
                <a:solidFill>
                  <a:srgbClr val="FF0000"/>
                </a:solidFill>
                <a:latin typeface="ChineseWhisper" charset="0"/>
                <a:ea typeface="ChineseWhisper" charset="0"/>
                <a:cs typeface="ChineseWhisper" charset="0"/>
              </a:rPr>
              <a:t>R</a:t>
            </a:r>
          </a:p>
          <a:p>
            <a:r>
              <a:rPr lang="en-US" dirty="0" smtClean="0">
                <a:solidFill>
                  <a:srgbClr val="FF0000"/>
                </a:solidFill>
                <a:latin typeface="ChineseWhisper" charset="0"/>
                <a:ea typeface="ChineseWhisper" charset="0"/>
                <a:cs typeface="ChineseWhisper" charset="0"/>
              </a:rPr>
              <a:t>U</a:t>
            </a:r>
          </a:p>
          <a:p>
            <a:r>
              <a:rPr lang="en-US" dirty="0" smtClean="0">
                <a:solidFill>
                  <a:srgbClr val="FF0000"/>
                </a:solidFill>
                <a:latin typeface="ChineseWhisper" charset="0"/>
                <a:ea typeface="ChineseWhisper" charset="0"/>
                <a:cs typeface="ChineseWhisper" charset="0"/>
              </a:rPr>
              <a:t>S</a:t>
            </a:r>
          </a:p>
          <a:p>
            <a:r>
              <a:rPr lang="en-US" dirty="0" smtClean="0">
                <a:solidFill>
                  <a:srgbClr val="FF0000"/>
                </a:solidFill>
                <a:latin typeface="ChineseWhisper" charset="0"/>
                <a:ea typeface="ChineseWhisper" charset="0"/>
                <a:cs typeface="ChineseWhisper" charset="0"/>
              </a:rPr>
              <a:t>S</a:t>
            </a:r>
            <a:endParaRPr lang="en-US" dirty="0">
              <a:solidFill>
                <a:srgbClr val="FF0000"/>
              </a:solidFill>
              <a:latin typeface="ChineseWhisper" charset="0"/>
              <a:ea typeface="ChineseWhisper" charset="0"/>
              <a:cs typeface="ChineseWhisper" charset="0"/>
            </a:endParaRPr>
          </a:p>
        </p:txBody>
      </p:sp>
      <p:sp>
        <p:nvSpPr>
          <p:cNvPr id="5" name="TextBox 4"/>
          <p:cNvSpPr txBox="1"/>
          <p:nvPr/>
        </p:nvSpPr>
        <p:spPr>
          <a:xfrm>
            <a:off x="5721563" y="35212"/>
            <a:ext cx="1103187"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1</a:t>
            </a:r>
            <a:endParaRPr lang="en-US" dirty="0">
              <a:latin typeface="Chinese Takeaway" charset="0"/>
              <a:ea typeface="Chinese Takeaway" charset="0"/>
              <a:cs typeface="Chinese Takeaway"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 y="320194"/>
            <a:ext cx="6819468" cy="124287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898" y="7261685"/>
            <a:ext cx="864280" cy="1849559"/>
          </a:xfrm>
          <a:prstGeom prst="rect">
            <a:avLst/>
          </a:prstGeom>
        </p:spPr>
      </p:pic>
    </p:spTree>
    <p:extLst>
      <p:ext uri="{BB962C8B-B14F-4D97-AF65-F5344CB8AC3E}">
        <p14:creationId xmlns:p14="http://schemas.microsoft.com/office/powerpoint/2010/main" val="270145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858000" cy="9143999"/>
          </a:xfrm>
          <a:prstGeom prst="rect">
            <a:avLst/>
          </a:prstGeom>
        </p:spPr>
      </p:pic>
      <p:sp>
        <p:nvSpPr>
          <p:cNvPr id="4" name="TextBox 3"/>
          <p:cNvSpPr txBox="1"/>
          <p:nvPr/>
        </p:nvSpPr>
        <p:spPr>
          <a:xfrm>
            <a:off x="181946" y="404544"/>
            <a:ext cx="6494107" cy="8856271"/>
          </a:xfrm>
          <a:prstGeom prst="rect">
            <a:avLst/>
          </a:prstGeom>
          <a:noFill/>
        </p:spPr>
        <p:txBody>
          <a:bodyPr wrap="square" rtlCol="0">
            <a:spAutoFit/>
          </a:bodyPr>
          <a:lstStyle/>
          <a:p>
            <a:r>
              <a:rPr lang="en-US" sz="1350" dirty="0" smtClean="0">
                <a:latin typeface="Hannotate TC" charset="-120"/>
                <a:ea typeface="Hannotate TC" charset="-120"/>
                <a:cs typeface="Hannotate TC" charset="-120"/>
              </a:rPr>
              <a:t>Hello, </a:t>
            </a:r>
          </a:p>
          <a:p>
            <a:endParaRPr lang="en-US" sz="1100" dirty="0" smtClean="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I’m paper. </a:t>
            </a:r>
          </a:p>
          <a:p>
            <a:endParaRPr lang="en-US" sz="1100" dirty="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Look</a:t>
            </a:r>
            <a:r>
              <a:rPr lang="is-IS" sz="1350" dirty="0" smtClean="0">
                <a:latin typeface="Hannotate TC" charset="-120"/>
                <a:ea typeface="Hannotate TC" charset="-120"/>
                <a:cs typeface="Hannotate TC" charset="-120"/>
              </a:rPr>
              <a:t>…you might be going around and learning all about other inventions but let’s be real. I’m the most important invention that you have learned about so far. </a:t>
            </a:r>
            <a:r>
              <a:rPr lang="en-US" sz="1350" dirty="0" smtClean="0">
                <a:latin typeface="Hannotate TC" charset="-120"/>
                <a:ea typeface="Hannotate TC" charset="-120"/>
                <a:cs typeface="Hannotate TC" charset="-120"/>
              </a:rPr>
              <a:t> Yes – moveable type is important and sure, gunpowder is great. But without paper, none of these ideas would have spread to other countries or lasted for this long. </a:t>
            </a:r>
          </a:p>
          <a:p>
            <a:endParaRPr lang="en-US" sz="1100" dirty="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A lot of you take me for granted because I’m inexpensive and it’s easy to get a hold me. But I’ve come a long way from when I was created to the form you know today. People don’t appreciate me but I have revolutionized a lot of things like civilizations, culture, and education. Let me explain. </a:t>
            </a:r>
          </a:p>
          <a:p>
            <a:endParaRPr lang="en-US" sz="1100" dirty="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The earliest form of paper was made around 100 AD in China. It was made by chopping bark, hemp, and fish nets. Then, they would mix it with water, mash it flat, and let it dry in the sun. It worked pretty well. </a:t>
            </a:r>
          </a:p>
          <a:p>
            <a:endParaRPr lang="en-US" sz="1100" dirty="0" smtClean="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In 740 AD, after woodblock print was finally invented, newspapers were finally found in China. All thanks to me!! </a:t>
            </a:r>
            <a:r>
              <a:rPr lang="is-IS" sz="1350" dirty="0" smtClean="0">
                <a:latin typeface="Hannotate TC" charset="-120"/>
                <a:ea typeface="Hannotate TC" charset="-120"/>
                <a:cs typeface="Hannotate TC" charset="-120"/>
              </a:rPr>
              <a:t>The Chinese finally had a reason to learn to read since texts were avvailable. Also, ideas and knowledge were exchanged on paper. </a:t>
            </a:r>
            <a:endParaRPr lang="en-US" sz="1350" dirty="0" smtClean="0">
              <a:latin typeface="Hannotate TC" charset="-120"/>
              <a:ea typeface="Hannotate TC" charset="-120"/>
              <a:cs typeface="Hannotate TC" charset="-120"/>
            </a:endParaRPr>
          </a:p>
          <a:p>
            <a:endParaRPr lang="en-US" sz="1100" dirty="0" smtClean="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Soon, Korea and Japan learned the art of paper making from monks who visited China. They started making paper as well. China really tried to keep the art a secret but the knowledge soon spread along the Silk Road trade route. </a:t>
            </a:r>
            <a:endParaRPr lang="en-US" sz="1350" dirty="0">
              <a:latin typeface="Hannotate TC" charset="-120"/>
              <a:ea typeface="Hannotate TC" charset="-120"/>
              <a:cs typeface="Hannotate TC" charset="-120"/>
            </a:endParaRPr>
          </a:p>
          <a:p>
            <a:endParaRPr lang="en-US" sz="1100" dirty="0" smtClean="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During the Tang Dynasty, China fought with the Arab Ottoman Empire and the Arabs captured Tang paper makers to set up a paper making factory in Baghdad in 793 AD. The Arabs tried to keep it a secret, too, but it spread to Egypt in the 900s, all over North Africa by 1100s, and ultimately reached Spain by 1150. Paper making had finally reached Europe! </a:t>
            </a:r>
          </a:p>
          <a:p>
            <a:endParaRPr lang="en-US" sz="1100" dirty="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So there you have it. My story. If it wasn’t for me, ideas, books, beliefs, and news would not be available to people. The only people who might have the information would be the rich people. Because of me, information was available to more and more people. </a:t>
            </a:r>
          </a:p>
          <a:p>
            <a:endParaRPr lang="en-US" sz="1100" dirty="0">
              <a:latin typeface="Hannotate TC" charset="-120"/>
              <a:ea typeface="Hannotate TC" charset="-120"/>
              <a:cs typeface="Hannotate TC" charset="-120"/>
            </a:endParaRPr>
          </a:p>
          <a:p>
            <a:r>
              <a:rPr lang="en-US" sz="1350" dirty="0" smtClean="0">
                <a:latin typeface="Hannotate TC" charset="-120"/>
                <a:ea typeface="Hannotate TC" charset="-120"/>
                <a:cs typeface="Hannotate TC" charset="-120"/>
              </a:rPr>
              <a:t>You could live without a compass. You can live without gunpowder. But with books and knowledge, there is no meaning. </a:t>
            </a:r>
          </a:p>
          <a:p>
            <a:endParaRPr lang="en-US" sz="1100" dirty="0">
              <a:latin typeface="Hannotate TC" charset="-120"/>
              <a:ea typeface="Hannotate TC" charset="-120"/>
              <a:cs typeface="Hannotate TC" charset="-120"/>
            </a:endParaRPr>
          </a:p>
          <a:p>
            <a:pPr lvl="8"/>
            <a:r>
              <a:rPr lang="en-US" sz="1300" dirty="0" smtClean="0">
                <a:latin typeface="Hannotate TC" charset="-120"/>
                <a:ea typeface="Hannotate TC" charset="-120"/>
                <a:cs typeface="Hannotate TC" charset="-120"/>
              </a:rPr>
              <a:t>Love,</a:t>
            </a:r>
          </a:p>
          <a:p>
            <a:pPr lvl="8"/>
            <a:r>
              <a:rPr lang="en-US" sz="2800" dirty="0" smtClean="0">
                <a:latin typeface="HanziPen TC" charset="-120"/>
                <a:ea typeface="HanziPen TC" charset="-120"/>
                <a:cs typeface="HanziPen TC" charset="-120"/>
              </a:rPr>
              <a:t>Paper</a:t>
            </a:r>
            <a:endParaRPr lang="en-US" sz="1300" dirty="0">
              <a:latin typeface="HanziPen TC" charset="-120"/>
              <a:ea typeface="HanziPen TC" charset="-120"/>
              <a:cs typeface="HanziPen TC" charset="-120"/>
            </a:endParaRPr>
          </a:p>
        </p:txBody>
      </p:sp>
      <p:sp>
        <p:nvSpPr>
          <p:cNvPr id="5" name="TextBox 4"/>
          <p:cNvSpPr txBox="1"/>
          <p:nvPr/>
        </p:nvSpPr>
        <p:spPr>
          <a:xfrm>
            <a:off x="5721563" y="35212"/>
            <a:ext cx="1191352"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7</a:t>
            </a:r>
            <a:endParaRPr lang="en-US" dirty="0">
              <a:latin typeface="Chinese Takeaway" charset="0"/>
              <a:ea typeface="Chinese Takeaway" charset="0"/>
              <a:cs typeface="Chinese Takeaway" charset="0"/>
            </a:endParaRPr>
          </a:p>
        </p:txBody>
      </p:sp>
    </p:spTree>
    <p:extLst>
      <p:ext uri="{BB962C8B-B14F-4D97-AF65-F5344CB8AC3E}">
        <p14:creationId xmlns:p14="http://schemas.microsoft.com/office/powerpoint/2010/main" val="23173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831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8</a:t>
            </a:r>
            <a:endParaRPr lang="en-US" dirty="0">
              <a:latin typeface="Chinese Takeaway" charset="0"/>
              <a:ea typeface="Chinese Takeaway" charset="0"/>
              <a:cs typeface="Chinese Takeaway"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544"/>
            <a:ext cx="6858000" cy="8475687"/>
          </a:xfrm>
          <a:prstGeom prst="rect">
            <a:avLst/>
          </a:prstGeom>
        </p:spPr>
      </p:pic>
      <p:sp>
        <p:nvSpPr>
          <p:cNvPr id="6" name="TextBox 5"/>
          <p:cNvSpPr txBox="1"/>
          <p:nvPr/>
        </p:nvSpPr>
        <p:spPr>
          <a:xfrm>
            <a:off x="1298505" y="7596695"/>
            <a:ext cx="5206875" cy="369332"/>
          </a:xfrm>
          <a:prstGeom prst="rect">
            <a:avLst/>
          </a:prstGeom>
          <a:solidFill>
            <a:schemeClr val="bg1"/>
          </a:solidFill>
        </p:spPr>
        <p:txBody>
          <a:bodyPr wrap="none" rtlCol="0">
            <a:spAutoFit/>
          </a:bodyPr>
          <a:lstStyle/>
          <a:p>
            <a:r>
              <a:rPr lang="en-US" dirty="0" smtClean="0">
                <a:solidFill>
                  <a:schemeClr val="accent5"/>
                </a:solidFill>
                <a:latin typeface="Hannotate SC" charset="-122"/>
                <a:ea typeface="Hannotate SC" charset="-122"/>
                <a:cs typeface="Hannotate SC" charset="-122"/>
              </a:rPr>
              <a:t>#</a:t>
            </a:r>
            <a:r>
              <a:rPr lang="en-US" dirty="0" err="1" smtClean="0">
                <a:solidFill>
                  <a:schemeClr val="accent5"/>
                </a:solidFill>
                <a:latin typeface="Hannotate SC" charset="-122"/>
                <a:ea typeface="Hannotate SC" charset="-122"/>
                <a:cs typeface="Hannotate SC" charset="-122"/>
              </a:rPr>
              <a:t>travelbringsideas</a:t>
            </a:r>
            <a:r>
              <a:rPr lang="en-US" dirty="0" smtClean="0">
                <a:solidFill>
                  <a:schemeClr val="accent5"/>
                </a:solidFill>
                <a:latin typeface="Hannotate SC" charset="-122"/>
                <a:ea typeface="Hannotate SC" charset="-122"/>
                <a:cs typeface="Hannotate SC" charset="-122"/>
              </a:rPr>
              <a:t> #</a:t>
            </a:r>
            <a:r>
              <a:rPr lang="en-US" dirty="0" err="1" smtClean="0">
                <a:solidFill>
                  <a:schemeClr val="accent5"/>
                </a:solidFill>
                <a:latin typeface="Hannotate SC" charset="-122"/>
                <a:ea typeface="Hannotate SC" charset="-122"/>
                <a:cs typeface="Hannotate SC" charset="-122"/>
              </a:rPr>
              <a:t>travelbetter</a:t>
            </a:r>
            <a:r>
              <a:rPr lang="en-US" dirty="0" smtClean="0">
                <a:solidFill>
                  <a:schemeClr val="accent5"/>
                </a:solidFill>
                <a:latin typeface="Hannotate SC" charset="-122"/>
                <a:ea typeface="Hannotate SC" charset="-122"/>
                <a:cs typeface="Hannotate SC" charset="-122"/>
              </a:rPr>
              <a:t> #</a:t>
            </a:r>
            <a:r>
              <a:rPr lang="en-US" dirty="0" err="1" smtClean="0">
                <a:solidFill>
                  <a:schemeClr val="accent5"/>
                </a:solidFill>
                <a:latin typeface="Hannotate SC" charset="-122"/>
                <a:ea typeface="Hannotate SC" charset="-122"/>
                <a:cs typeface="Hannotate SC" charset="-122"/>
              </a:rPr>
              <a:t>travelcheaper</a:t>
            </a:r>
            <a:endParaRPr lang="en-US" dirty="0">
              <a:solidFill>
                <a:schemeClr val="accent5"/>
              </a:solidFill>
              <a:latin typeface="Hannotate SC" charset="-122"/>
              <a:ea typeface="Hannotate SC" charset="-122"/>
              <a:cs typeface="Hannotate SC" charset="-122"/>
            </a:endParaRPr>
          </a:p>
        </p:txBody>
      </p:sp>
      <p:sp>
        <p:nvSpPr>
          <p:cNvPr id="7" name="TextBox 6"/>
          <p:cNvSpPr txBox="1"/>
          <p:nvPr/>
        </p:nvSpPr>
        <p:spPr>
          <a:xfrm>
            <a:off x="1195753" y="1477107"/>
            <a:ext cx="3648756" cy="461665"/>
          </a:xfrm>
          <a:prstGeom prst="rect">
            <a:avLst/>
          </a:prstGeom>
          <a:solidFill>
            <a:schemeClr val="bg1"/>
          </a:solidFill>
        </p:spPr>
        <p:txBody>
          <a:bodyPr wrap="none" rtlCol="0">
            <a:spAutoFit/>
          </a:bodyPr>
          <a:lstStyle/>
          <a:p>
            <a:r>
              <a:rPr lang="en-US" sz="2400" dirty="0" smtClean="0">
                <a:solidFill>
                  <a:schemeClr val="accent5"/>
                </a:solidFill>
                <a:latin typeface="Hannotate SC" charset="-122"/>
                <a:ea typeface="Hannotate SC" charset="-122"/>
                <a:cs typeface="Hannotate SC" charset="-122"/>
              </a:rPr>
              <a:t>China’s Paddlewheel Boat</a:t>
            </a:r>
            <a:endParaRPr lang="en-US" sz="2000" dirty="0">
              <a:solidFill>
                <a:schemeClr val="accent5"/>
              </a:solidFill>
              <a:latin typeface="Hannotate SC" charset="-122"/>
              <a:ea typeface="Hannotate SC" charset="-122"/>
              <a:cs typeface="Hannotate SC" charset="-122"/>
            </a:endParaRPr>
          </a:p>
        </p:txBody>
      </p:sp>
      <p:pic>
        <p:nvPicPr>
          <p:cNvPr id="9" name="Picture 8"/>
          <p:cNvPicPr>
            <a:picLocks noChangeAspect="1"/>
          </p:cNvPicPr>
          <p:nvPr/>
        </p:nvPicPr>
        <p:blipFill>
          <a:blip r:embed="rId3"/>
          <a:stretch>
            <a:fillRect/>
          </a:stretch>
        </p:blipFill>
        <p:spPr>
          <a:xfrm>
            <a:off x="877423" y="2391507"/>
            <a:ext cx="5125378" cy="4431323"/>
          </a:xfrm>
          <a:prstGeom prst="rect">
            <a:avLst/>
          </a:prstGeom>
        </p:spPr>
      </p:pic>
      <p:pic>
        <p:nvPicPr>
          <p:cNvPr id="10" name="Picture 9"/>
          <p:cNvPicPr>
            <a:picLocks noChangeAspect="1"/>
          </p:cNvPicPr>
          <p:nvPr/>
        </p:nvPicPr>
        <p:blipFill rotWithShape="1">
          <a:blip r:embed="rId4"/>
          <a:srcRect l="6897" r="11589"/>
          <a:stretch/>
        </p:blipFill>
        <p:spPr>
          <a:xfrm>
            <a:off x="545123" y="1402197"/>
            <a:ext cx="626316" cy="576259"/>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1100369" y="6568914"/>
            <a:ext cx="4679486" cy="253916"/>
          </a:xfrm>
          <a:prstGeom prst="rect">
            <a:avLst/>
          </a:prstGeom>
          <a:noFill/>
        </p:spPr>
        <p:txBody>
          <a:bodyPr wrap="none" rtlCol="0">
            <a:spAutoFit/>
          </a:bodyPr>
          <a:lstStyle/>
          <a:p>
            <a:r>
              <a:rPr lang="en-US" sz="1050" dirty="0" smtClean="0"/>
              <a:t>Source: http</a:t>
            </a:r>
            <a:r>
              <a:rPr lang="en-US" sz="1050" dirty="0"/>
              <a:t>://</a:t>
            </a:r>
            <a:r>
              <a:rPr lang="en-US" sz="1050" dirty="0" err="1"/>
              <a:t>www.cogandgalley.com</a:t>
            </a:r>
            <a:r>
              <a:rPr lang="en-US" sz="1050" dirty="0"/>
              <a:t>/2009/10/</a:t>
            </a:r>
            <a:r>
              <a:rPr lang="en-US" sz="1050" dirty="0" err="1"/>
              <a:t>chinese</a:t>
            </a:r>
            <a:r>
              <a:rPr lang="en-US" sz="1050" dirty="0"/>
              <a:t>-paddle-wheel-</a:t>
            </a:r>
            <a:r>
              <a:rPr lang="en-US" sz="1050" dirty="0" err="1"/>
              <a:t>ships.html</a:t>
            </a:r>
            <a:endParaRPr lang="en-US" sz="1050" dirty="0"/>
          </a:p>
        </p:txBody>
      </p:sp>
    </p:spTree>
    <p:extLst>
      <p:ext uri="{BB962C8B-B14F-4D97-AF65-F5344CB8AC3E}">
        <p14:creationId xmlns:p14="http://schemas.microsoft.com/office/powerpoint/2010/main" val="123737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831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8</a:t>
            </a:r>
            <a:endParaRPr lang="en-US" dirty="0">
              <a:latin typeface="Chinese Takeaway" charset="0"/>
              <a:ea typeface="Chinese Takeaway" charset="0"/>
              <a:cs typeface="Chinese Takeaway"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0792"/>
          <a:stretch/>
        </p:blipFill>
        <p:spPr>
          <a:xfrm>
            <a:off x="0" y="404545"/>
            <a:ext cx="6858000" cy="6713432"/>
          </a:xfrm>
          <a:prstGeom prst="rect">
            <a:avLst/>
          </a:prstGeom>
        </p:spPr>
      </p:pic>
      <p:sp>
        <p:nvSpPr>
          <p:cNvPr id="7" name="TextBox 6"/>
          <p:cNvSpPr txBox="1"/>
          <p:nvPr/>
        </p:nvSpPr>
        <p:spPr>
          <a:xfrm>
            <a:off x="1195753" y="1477107"/>
            <a:ext cx="3648756" cy="461665"/>
          </a:xfrm>
          <a:prstGeom prst="rect">
            <a:avLst/>
          </a:prstGeom>
          <a:solidFill>
            <a:schemeClr val="bg1"/>
          </a:solidFill>
        </p:spPr>
        <p:txBody>
          <a:bodyPr wrap="none" rtlCol="0">
            <a:spAutoFit/>
          </a:bodyPr>
          <a:lstStyle/>
          <a:p>
            <a:r>
              <a:rPr lang="en-US" sz="2400" dirty="0" smtClean="0">
                <a:solidFill>
                  <a:schemeClr val="accent5"/>
                </a:solidFill>
                <a:latin typeface="Hannotate SC" charset="-122"/>
                <a:ea typeface="Hannotate SC" charset="-122"/>
                <a:cs typeface="Hannotate SC" charset="-122"/>
              </a:rPr>
              <a:t>China’s Paddlewheel Boat</a:t>
            </a:r>
            <a:endParaRPr lang="en-US" sz="2000" dirty="0">
              <a:solidFill>
                <a:schemeClr val="accent5"/>
              </a:solidFill>
              <a:latin typeface="Hannotate SC" charset="-122"/>
              <a:ea typeface="Hannotate SC" charset="-122"/>
              <a:cs typeface="Hannotate SC" charset="-122"/>
            </a:endParaRPr>
          </a:p>
        </p:txBody>
      </p:sp>
      <p:pic>
        <p:nvPicPr>
          <p:cNvPr id="10" name="Picture 9"/>
          <p:cNvPicPr>
            <a:picLocks noChangeAspect="1"/>
          </p:cNvPicPr>
          <p:nvPr/>
        </p:nvPicPr>
        <p:blipFill rotWithShape="1">
          <a:blip r:embed="rId3"/>
          <a:srcRect l="6897" r="11589"/>
          <a:stretch/>
        </p:blipFill>
        <p:spPr>
          <a:xfrm>
            <a:off x="545123" y="1402197"/>
            <a:ext cx="626316" cy="576259"/>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91103"/>
          <a:stretch/>
        </p:blipFill>
        <p:spPr>
          <a:xfrm>
            <a:off x="394447" y="8431240"/>
            <a:ext cx="6131859" cy="469606"/>
          </a:xfrm>
          <a:prstGeom prst="rect">
            <a:avLst/>
          </a:prstGeom>
        </p:spPr>
      </p:pic>
      <p:pic>
        <p:nvPicPr>
          <p:cNvPr id="11" name="Picture 10"/>
          <p:cNvPicPr>
            <a:picLocks noChangeAspect="1"/>
          </p:cNvPicPr>
          <p:nvPr/>
        </p:nvPicPr>
        <p:blipFill>
          <a:blip r:embed="rId4">
            <a:lum bright="70000" contrast="-70000"/>
          </a:blip>
          <a:stretch>
            <a:fillRect/>
          </a:stretch>
        </p:blipFill>
        <p:spPr>
          <a:xfrm flipH="1">
            <a:off x="709076" y="7096959"/>
            <a:ext cx="182870" cy="192615"/>
          </a:xfrm>
          <a:prstGeom prst="rect">
            <a:avLst/>
          </a:prstGeom>
        </p:spPr>
      </p:pic>
      <p:sp>
        <p:nvSpPr>
          <p:cNvPr id="12" name="TextBox 11"/>
          <p:cNvSpPr txBox="1"/>
          <p:nvPr/>
        </p:nvSpPr>
        <p:spPr>
          <a:xfrm>
            <a:off x="945418" y="7030720"/>
            <a:ext cx="5294017" cy="1292662"/>
          </a:xfrm>
          <a:prstGeom prst="rect">
            <a:avLst/>
          </a:prstGeom>
          <a:noFill/>
        </p:spPr>
        <p:txBody>
          <a:bodyPr wrap="square" rtlCol="0">
            <a:spAutoFit/>
          </a:bodyPr>
          <a:lstStyle/>
          <a:p>
            <a:r>
              <a:rPr lang="en-US" sz="1600" dirty="0" smtClean="0">
                <a:solidFill>
                  <a:schemeClr val="accent5"/>
                </a:solidFill>
              </a:rPr>
              <a:t>@</a:t>
            </a:r>
            <a:r>
              <a:rPr lang="en-US" sz="1600" dirty="0" err="1" smtClean="0">
                <a:solidFill>
                  <a:schemeClr val="accent5"/>
                </a:solidFill>
              </a:rPr>
              <a:t>Bestinvention</a:t>
            </a:r>
            <a:r>
              <a:rPr lang="en-US" sz="1600" dirty="0" smtClean="0">
                <a:solidFill>
                  <a:schemeClr val="accent5"/>
                </a:solidFill>
              </a:rPr>
              <a:t> </a:t>
            </a:r>
            <a:r>
              <a:rPr lang="en-US" sz="1600" dirty="0" smtClean="0"/>
              <a:t>The paddlewheel boat is the greatest invention because people could finally control the ships without winds or oars which helped people control the seas to better travel, trade, and battle.</a:t>
            </a:r>
            <a:endParaRPr lang="en-US" sz="1600" dirty="0"/>
          </a:p>
          <a:p>
            <a:endParaRPr lang="en-US" sz="1400" dirty="0"/>
          </a:p>
        </p:txBody>
      </p:sp>
      <p:pic>
        <p:nvPicPr>
          <p:cNvPr id="15" name="Picture 14"/>
          <p:cNvPicPr>
            <a:picLocks noChangeAspect="1"/>
          </p:cNvPicPr>
          <p:nvPr/>
        </p:nvPicPr>
        <p:blipFill>
          <a:blip r:embed="rId5"/>
          <a:stretch>
            <a:fillRect/>
          </a:stretch>
        </p:blipFill>
        <p:spPr>
          <a:xfrm>
            <a:off x="3815240" y="7812941"/>
            <a:ext cx="303109" cy="303109"/>
          </a:xfrm>
          <a:prstGeom prst="rect">
            <a:avLst/>
          </a:prstGeom>
        </p:spPr>
      </p:pic>
      <p:pic>
        <p:nvPicPr>
          <p:cNvPr id="17" name="Picture 16"/>
          <p:cNvPicPr>
            <a:picLocks noChangeAspect="1"/>
          </p:cNvPicPr>
          <p:nvPr/>
        </p:nvPicPr>
        <p:blipFill>
          <a:blip r:embed="rId5"/>
          <a:stretch>
            <a:fillRect/>
          </a:stretch>
        </p:blipFill>
        <p:spPr>
          <a:xfrm>
            <a:off x="4148792" y="7812941"/>
            <a:ext cx="303109" cy="303109"/>
          </a:xfrm>
          <a:prstGeom prst="rect">
            <a:avLst/>
          </a:prstGeom>
        </p:spPr>
      </p:pic>
      <p:pic>
        <p:nvPicPr>
          <p:cNvPr id="18" name="Picture 17"/>
          <p:cNvPicPr>
            <a:picLocks noChangeAspect="1"/>
          </p:cNvPicPr>
          <p:nvPr/>
        </p:nvPicPr>
        <p:blipFill>
          <a:blip r:embed="rId5"/>
          <a:stretch>
            <a:fillRect/>
          </a:stretch>
        </p:blipFill>
        <p:spPr>
          <a:xfrm>
            <a:off x="4482344" y="7827010"/>
            <a:ext cx="303109" cy="303109"/>
          </a:xfrm>
          <a:prstGeom prst="rect">
            <a:avLst/>
          </a:prstGeom>
        </p:spPr>
      </p:pic>
      <p:pic>
        <p:nvPicPr>
          <p:cNvPr id="6" name="Picture 5"/>
          <p:cNvPicPr>
            <a:picLocks noChangeAspect="1"/>
          </p:cNvPicPr>
          <p:nvPr/>
        </p:nvPicPr>
        <p:blipFill rotWithShape="1">
          <a:blip r:embed="rId6"/>
          <a:srcRect l="1041" b="2321"/>
          <a:stretch/>
        </p:blipFill>
        <p:spPr>
          <a:xfrm>
            <a:off x="872491" y="2393004"/>
            <a:ext cx="5139203" cy="4466119"/>
          </a:xfrm>
          <a:prstGeom prst="rect">
            <a:avLst/>
          </a:prstGeom>
        </p:spPr>
      </p:pic>
      <p:sp>
        <p:nvSpPr>
          <p:cNvPr id="16" name="TextBox 15"/>
          <p:cNvSpPr txBox="1"/>
          <p:nvPr/>
        </p:nvSpPr>
        <p:spPr>
          <a:xfrm>
            <a:off x="872491" y="6480833"/>
            <a:ext cx="2430474" cy="430887"/>
          </a:xfrm>
          <a:prstGeom prst="rect">
            <a:avLst/>
          </a:prstGeom>
          <a:noFill/>
        </p:spPr>
        <p:txBody>
          <a:bodyPr wrap="none" rtlCol="0">
            <a:spAutoFit/>
          </a:bodyPr>
          <a:lstStyle/>
          <a:p>
            <a:r>
              <a:rPr lang="en-US" sz="1100" dirty="0" smtClean="0"/>
              <a:t>Source</a:t>
            </a:r>
            <a:r>
              <a:rPr lang="en-US" sz="1100" dirty="0"/>
              <a:t>: http://</a:t>
            </a:r>
            <a:r>
              <a:rPr lang="en-US" sz="1100" dirty="0" smtClean="0"/>
              <a:t>www.paddleducks.co.uk</a:t>
            </a:r>
          </a:p>
          <a:p>
            <a:r>
              <a:rPr lang="en-US" sz="1100" dirty="0" smtClean="0"/>
              <a:t>/</a:t>
            </a:r>
            <a:r>
              <a:rPr lang="en-US" sz="1100" dirty="0" err="1"/>
              <a:t>smf</a:t>
            </a:r>
            <a:r>
              <a:rPr lang="en-US" sz="1100" dirty="0"/>
              <a:t>/</a:t>
            </a:r>
            <a:r>
              <a:rPr lang="en-US" sz="1100" dirty="0" err="1"/>
              <a:t>index.php?topic</a:t>
            </a:r>
            <a:r>
              <a:rPr lang="en-US" sz="1100" dirty="0"/>
              <a:t>=2873.0</a:t>
            </a:r>
          </a:p>
        </p:txBody>
      </p:sp>
    </p:spTree>
    <p:extLst>
      <p:ext uri="{BB962C8B-B14F-4D97-AF65-F5344CB8AC3E}">
        <p14:creationId xmlns:p14="http://schemas.microsoft.com/office/powerpoint/2010/main" val="194630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831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8</a:t>
            </a:r>
            <a:endParaRPr lang="en-US" dirty="0">
              <a:latin typeface="Chinese Takeaway" charset="0"/>
              <a:ea typeface="Chinese Takeaway" charset="0"/>
              <a:cs typeface="Chinese Takeaway"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1215"/>
          <a:stretch/>
        </p:blipFill>
        <p:spPr>
          <a:xfrm>
            <a:off x="0" y="404545"/>
            <a:ext cx="6858000" cy="6677574"/>
          </a:xfrm>
          <a:prstGeom prst="rect">
            <a:avLst/>
          </a:prstGeom>
        </p:spPr>
      </p:pic>
      <p:sp>
        <p:nvSpPr>
          <p:cNvPr id="7" name="TextBox 6"/>
          <p:cNvSpPr txBox="1"/>
          <p:nvPr/>
        </p:nvSpPr>
        <p:spPr>
          <a:xfrm>
            <a:off x="1195753" y="1477107"/>
            <a:ext cx="3648756" cy="461665"/>
          </a:xfrm>
          <a:prstGeom prst="rect">
            <a:avLst/>
          </a:prstGeom>
          <a:solidFill>
            <a:schemeClr val="bg1"/>
          </a:solidFill>
        </p:spPr>
        <p:txBody>
          <a:bodyPr wrap="none" rtlCol="0">
            <a:spAutoFit/>
          </a:bodyPr>
          <a:lstStyle/>
          <a:p>
            <a:r>
              <a:rPr lang="en-US" sz="2400" dirty="0" smtClean="0">
                <a:solidFill>
                  <a:schemeClr val="accent5"/>
                </a:solidFill>
                <a:latin typeface="Hannotate SC" charset="-122"/>
                <a:ea typeface="Hannotate SC" charset="-122"/>
                <a:cs typeface="Hannotate SC" charset="-122"/>
              </a:rPr>
              <a:t>China’s Paddlewheel Boat</a:t>
            </a:r>
            <a:endParaRPr lang="en-US" sz="2000" dirty="0">
              <a:solidFill>
                <a:schemeClr val="accent5"/>
              </a:solidFill>
              <a:latin typeface="Hannotate SC" charset="-122"/>
              <a:ea typeface="Hannotate SC" charset="-122"/>
              <a:cs typeface="Hannotate SC" charset="-122"/>
            </a:endParaRPr>
          </a:p>
        </p:txBody>
      </p:sp>
      <p:pic>
        <p:nvPicPr>
          <p:cNvPr id="4" name="Picture 3"/>
          <p:cNvPicPr>
            <a:picLocks noChangeAspect="1"/>
          </p:cNvPicPr>
          <p:nvPr/>
        </p:nvPicPr>
        <p:blipFill>
          <a:blip r:embed="rId3"/>
          <a:stretch>
            <a:fillRect/>
          </a:stretch>
        </p:blipFill>
        <p:spPr>
          <a:xfrm>
            <a:off x="872217" y="2384067"/>
            <a:ext cx="5113565" cy="4308937"/>
          </a:xfrm>
          <a:prstGeom prst="rect">
            <a:avLst/>
          </a:prstGeom>
        </p:spPr>
      </p:pic>
      <p:pic>
        <p:nvPicPr>
          <p:cNvPr id="9" name="Picture 8"/>
          <p:cNvPicPr>
            <a:picLocks noChangeAspect="1"/>
          </p:cNvPicPr>
          <p:nvPr/>
        </p:nvPicPr>
        <p:blipFill rotWithShape="1">
          <a:blip r:embed="rId4"/>
          <a:srcRect l="6897" r="11589"/>
          <a:stretch/>
        </p:blipFill>
        <p:spPr>
          <a:xfrm>
            <a:off x="545123" y="1402197"/>
            <a:ext cx="626316" cy="576259"/>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91103"/>
          <a:stretch/>
        </p:blipFill>
        <p:spPr>
          <a:xfrm>
            <a:off x="394447" y="8431240"/>
            <a:ext cx="6131859" cy="469606"/>
          </a:xfrm>
          <a:prstGeom prst="rect">
            <a:avLst/>
          </a:prstGeom>
        </p:spPr>
      </p:pic>
      <p:pic>
        <p:nvPicPr>
          <p:cNvPr id="11" name="Picture 10"/>
          <p:cNvPicPr>
            <a:picLocks noChangeAspect="1"/>
          </p:cNvPicPr>
          <p:nvPr/>
        </p:nvPicPr>
        <p:blipFill>
          <a:blip r:embed="rId5">
            <a:lum bright="70000" contrast="-70000"/>
          </a:blip>
          <a:stretch>
            <a:fillRect/>
          </a:stretch>
        </p:blipFill>
        <p:spPr>
          <a:xfrm flipH="1">
            <a:off x="709076" y="7096959"/>
            <a:ext cx="182870" cy="192615"/>
          </a:xfrm>
          <a:prstGeom prst="rect">
            <a:avLst/>
          </a:prstGeom>
        </p:spPr>
      </p:pic>
      <p:sp>
        <p:nvSpPr>
          <p:cNvPr id="12" name="TextBox 11"/>
          <p:cNvSpPr txBox="1"/>
          <p:nvPr/>
        </p:nvSpPr>
        <p:spPr>
          <a:xfrm>
            <a:off x="945418" y="7030720"/>
            <a:ext cx="5294017" cy="1538883"/>
          </a:xfrm>
          <a:prstGeom prst="rect">
            <a:avLst/>
          </a:prstGeom>
          <a:noFill/>
        </p:spPr>
        <p:txBody>
          <a:bodyPr wrap="square" rtlCol="0">
            <a:spAutoFit/>
          </a:bodyPr>
          <a:lstStyle/>
          <a:p>
            <a:r>
              <a:rPr lang="en-US" sz="1600" dirty="0"/>
              <a:t>Paddleboat travel was much faster than canoe or </a:t>
            </a:r>
            <a:r>
              <a:rPr lang="en-US" sz="1600" dirty="0" smtClean="0"/>
              <a:t>small </a:t>
            </a:r>
            <a:r>
              <a:rPr lang="en-US" sz="1600" dirty="0"/>
              <a:t>boat.</a:t>
            </a:r>
          </a:p>
          <a:p>
            <a:r>
              <a:rPr lang="en-US" sz="1600" dirty="0"/>
              <a:t>Rulers of the Song Dynasty (960-1279 AD) built entire fleets of paddleboats for their navies, especially for sneak attacks.</a:t>
            </a:r>
          </a:p>
          <a:p>
            <a:r>
              <a:rPr lang="en-US" sz="1600" dirty="0"/>
              <a:t>Some boats included as many as eleven paddle-wheels on each side for greater speed and maneuverability.</a:t>
            </a:r>
          </a:p>
          <a:p>
            <a:endParaRPr lang="en-US" sz="1400" dirty="0"/>
          </a:p>
        </p:txBody>
      </p:sp>
      <p:pic>
        <p:nvPicPr>
          <p:cNvPr id="13" name="Picture 12"/>
          <p:cNvPicPr>
            <a:picLocks noChangeAspect="1"/>
          </p:cNvPicPr>
          <p:nvPr/>
        </p:nvPicPr>
        <p:blipFill>
          <a:blip r:embed="rId5">
            <a:lum bright="70000" contrast="-70000"/>
          </a:blip>
          <a:stretch>
            <a:fillRect/>
          </a:stretch>
        </p:blipFill>
        <p:spPr>
          <a:xfrm flipH="1">
            <a:off x="709076" y="7346577"/>
            <a:ext cx="182870" cy="192615"/>
          </a:xfrm>
          <a:prstGeom prst="rect">
            <a:avLst/>
          </a:prstGeom>
        </p:spPr>
      </p:pic>
      <p:pic>
        <p:nvPicPr>
          <p:cNvPr id="14" name="Picture 13"/>
          <p:cNvPicPr>
            <a:picLocks noChangeAspect="1"/>
          </p:cNvPicPr>
          <p:nvPr/>
        </p:nvPicPr>
        <p:blipFill>
          <a:blip r:embed="rId5">
            <a:lum bright="70000" contrast="-70000"/>
          </a:blip>
          <a:stretch>
            <a:fillRect/>
          </a:stretch>
        </p:blipFill>
        <p:spPr>
          <a:xfrm flipH="1">
            <a:off x="709076" y="7827823"/>
            <a:ext cx="182870" cy="192615"/>
          </a:xfrm>
          <a:prstGeom prst="rect">
            <a:avLst/>
          </a:prstGeom>
        </p:spPr>
      </p:pic>
      <p:pic>
        <p:nvPicPr>
          <p:cNvPr id="18" name="Picture 17"/>
          <p:cNvPicPr>
            <a:picLocks noChangeAspect="1"/>
          </p:cNvPicPr>
          <p:nvPr/>
        </p:nvPicPr>
        <p:blipFill>
          <a:blip r:embed="rId6"/>
          <a:stretch>
            <a:fillRect/>
          </a:stretch>
        </p:blipFill>
        <p:spPr>
          <a:xfrm>
            <a:off x="5052369" y="8059573"/>
            <a:ext cx="303109" cy="303109"/>
          </a:xfrm>
          <a:prstGeom prst="rect">
            <a:avLst/>
          </a:prstGeom>
        </p:spPr>
      </p:pic>
      <p:pic>
        <p:nvPicPr>
          <p:cNvPr id="19" name="Picture 18"/>
          <p:cNvPicPr>
            <a:picLocks noChangeAspect="1"/>
          </p:cNvPicPr>
          <p:nvPr/>
        </p:nvPicPr>
        <p:blipFill>
          <a:blip r:embed="rId7"/>
          <a:stretch>
            <a:fillRect/>
          </a:stretch>
        </p:blipFill>
        <p:spPr>
          <a:xfrm>
            <a:off x="5935692" y="7562288"/>
            <a:ext cx="254079" cy="254079"/>
          </a:xfrm>
          <a:prstGeom prst="rect">
            <a:avLst/>
          </a:prstGeom>
        </p:spPr>
      </p:pic>
      <p:sp>
        <p:nvSpPr>
          <p:cNvPr id="3" name="TextBox 2"/>
          <p:cNvSpPr txBox="1"/>
          <p:nvPr/>
        </p:nvSpPr>
        <p:spPr>
          <a:xfrm>
            <a:off x="945418" y="6596520"/>
            <a:ext cx="4788490" cy="261610"/>
          </a:xfrm>
          <a:prstGeom prst="rect">
            <a:avLst/>
          </a:prstGeom>
          <a:noFill/>
        </p:spPr>
        <p:txBody>
          <a:bodyPr wrap="none" rtlCol="0">
            <a:spAutoFit/>
          </a:bodyPr>
          <a:lstStyle/>
          <a:p>
            <a:r>
              <a:rPr lang="en-US" sz="1100" dirty="0"/>
              <a:t>Source: http://</a:t>
            </a:r>
            <a:r>
              <a:rPr lang="en-US" sz="1100" dirty="0" err="1"/>
              <a:t>historum.com</a:t>
            </a:r>
            <a:r>
              <a:rPr lang="en-US" sz="1100" dirty="0"/>
              <a:t>/</a:t>
            </a:r>
            <a:r>
              <a:rPr lang="en-US" sz="1100" dirty="0" err="1"/>
              <a:t>asian</a:t>
            </a:r>
            <a:r>
              <a:rPr lang="en-US" sz="1100" dirty="0"/>
              <a:t>-history/46029-east-asian-ships-pictures.html</a:t>
            </a:r>
          </a:p>
        </p:txBody>
      </p:sp>
    </p:spTree>
    <p:extLst>
      <p:ext uri="{BB962C8B-B14F-4D97-AF65-F5344CB8AC3E}">
        <p14:creationId xmlns:p14="http://schemas.microsoft.com/office/powerpoint/2010/main" val="46842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831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8</a:t>
            </a:r>
            <a:endParaRPr lang="en-US" dirty="0">
              <a:latin typeface="Chinese Takeaway" charset="0"/>
              <a:ea typeface="Chinese Takeaway" charset="0"/>
              <a:cs typeface="Chinese Takeaway"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0383"/>
          <a:stretch/>
        </p:blipFill>
        <p:spPr>
          <a:xfrm>
            <a:off x="0" y="404545"/>
            <a:ext cx="6858000" cy="6748095"/>
          </a:xfrm>
          <a:prstGeom prst="rect">
            <a:avLst/>
          </a:prstGeom>
        </p:spPr>
      </p:pic>
      <p:sp>
        <p:nvSpPr>
          <p:cNvPr id="7" name="TextBox 6"/>
          <p:cNvSpPr txBox="1"/>
          <p:nvPr/>
        </p:nvSpPr>
        <p:spPr>
          <a:xfrm>
            <a:off x="1195753" y="1477107"/>
            <a:ext cx="3648756" cy="461665"/>
          </a:xfrm>
          <a:prstGeom prst="rect">
            <a:avLst/>
          </a:prstGeom>
          <a:solidFill>
            <a:schemeClr val="bg1"/>
          </a:solidFill>
        </p:spPr>
        <p:txBody>
          <a:bodyPr wrap="none" rtlCol="0">
            <a:spAutoFit/>
          </a:bodyPr>
          <a:lstStyle/>
          <a:p>
            <a:r>
              <a:rPr lang="en-US" sz="2400" dirty="0" smtClean="0">
                <a:solidFill>
                  <a:schemeClr val="accent5"/>
                </a:solidFill>
                <a:latin typeface="Hannotate SC" charset="-122"/>
                <a:ea typeface="Hannotate SC" charset="-122"/>
                <a:cs typeface="Hannotate SC" charset="-122"/>
              </a:rPr>
              <a:t>China’s Paddlewheel Boat</a:t>
            </a:r>
            <a:endParaRPr lang="en-US" sz="2000" dirty="0">
              <a:solidFill>
                <a:schemeClr val="accent5"/>
              </a:solidFill>
              <a:latin typeface="Hannotate SC" charset="-122"/>
              <a:ea typeface="Hannotate SC" charset="-122"/>
              <a:cs typeface="Hannotate SC" charset="-122"/>
            </a:endParaRPr>
          </a:p>
        </p:txBody>
      </p:sp>
      <p:pic>
        <p:nvPicPr>
          <p:cNvPr id="9" name="Picture 8"/>
          <p:cNvPicPr>
            <a:picLocks noChangeAspect="1"/>
          </p:cNvPicPr>
          <p:nvPr/>
        </p:nvPicPr>
        <p:blipFill rotWithShape="1">
          <a:blip r:embed="rId3"/>
          <a:srcRect l="6897" r="11589"/>
          <a:stretch/>
        </p:blipFill>
        <p:spPr>
          <a:xfrm>
            <a:off x="545123" y="1402197"/>
            <a:ext cx="626316" cy="576259"/>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46" y="2365008"/>
            <a:ext cx="5068587" cy="4321149"/>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91103"/>
          <a:stretch/>
        </p:blipFill>
        <p:spPr>
          <a:xfrm>
            <a:off x="394447" y="8431240"/>
            <a:ext cx="6131859" cy="469606"/>
          </a:xfrm>
          <a:prstGeom prst="rect">
            <a:avLst/>
          </a:prstGeom>
        </p:spPr>
      </p:pic>
      <p:pic>
        <p:nvPicPr>
          <p:cNvPr id="8" name="Picture 7"/>
          <p:cNvPicPr>
            <a:picLocks noChangeAspect="1"/>
          </p:cNvPicPr>
          <p:nvPr/>
        </p:nvPicPr>
        <p:blipFill>
          <a:blip r:embed="rId5">
            <a:lum bright="70000" contrast="-70000"/>
          </a:blip>
          <a:stretch>
            <a:fillRect/>
          </a:stretch>
        </p:blipFill>
        <p:spPr>
          <a:xfrm flipH="1">
            <a:off x="709076" y="7096959"/>
            <a:ext cx="182870" cy="192615"/>
          </a:xfrm>
          <a:prstGeom prst="rect">
            <a:avLst/>
          </a:prstGeom>
        </p:spPr>
      </p:pic>
      <p:sp>
        <p:nvSpPr>
          <p:cNvPr id="11" name="TextBox 10"/>
          <p:cNvSpPr txBox="1"/>
          <p:nvPr/>
        </p:nvSpPr>
        <p:spPr>
          <a:xfrm>
            <a:off x="945418" y="7030720"/>
            <a:ext cx="5294017" cy="1569660"/>
          </a:xfrm>
          <a:prstGeom prst="rect">
            <a:avLst/>
          </a:prstGeom>
          <a:noFill/>
        </p:spPr>
        <p:txBody>
          <a:bodyPr wrap="square" rtlCol="0">
            <a:spAutoFit/>
          </a:bodyPr>
          <a:lstStyle/>
          <a:p>
            <a:r>
              <a:rPr lang="en-US" sz="1600" dirty="0"/>
              <a:t>First appeared in 700s</a:t>
            </a:r>
          </a:p>
          <a:p>
            <a:r>
              <a:rPr lang="en-US" sz="1600" dirty="0"/>
              <a:t>Paddleboats were used to travel on rivers without depending on wind.</a:t>
            </a:r>
          </a:p>
          <a:p>
            <a:r>
              <a:rPr lang="en-US" sz="1600" dirty="0"/>
              <a:t>Paddleboats were powered by </a:t>
            </a:r>
            <a:r>
              <a:rPr lang="en-US" sz="1600" dirty="0" smtClean="0"/>
              <a:t>humans and were </a:t>
            </a:r>
            <a:r>
              <a:rPr lang="en-US" sz="1600" dirty="0"/>
              <a:t>used to travel on rivers and across lakes.</a:t>
            </a:r>
          </a:p>
          <a:p>
            <a:endParaRPr lang="en-US" sz="1600" dirty="0"/>
          </a:p>
        </p:txBody>
      </p:sp>
      <p:pic>
        <p:nvPicPr>
          <p:cNvPr id="12" name="Picture 11"/>
          <p:cNvPicPr>
            <a:picLocks noChangeAspect="1"/>
          </p:cNvPicPr>
          <p:nvPr/>
        </p:nvPicPr>
        <p:blipFill>
          <a:blip r:embed="rId5">
            <a:lum bright="70000" contrast="-70000"/>
          </a:blip>
          <a:stretch>
            <a:fillRect/>
          </a:stretch>
        </p:blipFill>
        <p:spPr>
          <a:xfrm flipH="1">
            <a:off x="709076" y="7346577"/>
            <a:ext cx="182870" cy="192615"/>
          </a:xfrm>
          <a:prstGeom prst="rect">
            <a:avLst/>
          </a:prstGeom>
        </p:spPr>
      </p:pic>
      <p:pic>
        <p:nvPicPr>
          <p:cNvPr id="13" name="Picture 12"/>
          <p:cNvPicPr>
            <a:picLocks noChangeAspect="1"/>
          </p:cNvPicPr>
          <p:nvPr/>
        </p:nvPicPr>
        <p:blipFill>
          <a:blip r:embed="rId5">
            <a:lum bright="70000" contrast="-70000"/>
          </a:blip>
          <a:stretch>
            <a:fillRect/>
          </a:stretch>
        </p:blipFill>
        <p:spPr>
          <a:xfrm flipH="1">
            <a:off x="709076" y="7827823"/>
            <a:ext cx="182870" cy="192615"/>
          </a:xfrm>
          <a:prstGeom prst="rect">
            <a:avLst/>
          </a:prstGeom>
        </p:spPr>
      </p:pic>
      <p:pic>
        <p:nvPicPr>
          <p:cNvPr id="14" name="Picture 13"/>
          <p:cNvPicPr>
            <a:picLocks noChangeAspect="1"/>
          </p:cNvPicPr>
          <p:nvPr/>
        </p:nvPicPr>
        <p:blipFill>
          <a:blip r:embed="rId6"/>
          <a:stretch>
            <a:fillRect/>
          </a:stretch>
        </p:blipFill>
        <p:spPr>
          <a:xfrm>
            <a:off x="3770176" y="8090044"/>
            <a:ext cx="237554" cy="237554"/>
          </a:xfrm>
          <a:prstGeom prst="rect">
            <a:avLst/>
          </a:prstGeom>
        </p:spPr>
      </p:pic>
      <p:pic>
        <p:nvPicPr>
          <p:cNvPr id="15" name="Picture 14"/>
          <p:cNvPicPr>
            <a:picLocks noChangeAspect="1"/>
          </p:cNvPicPr>
          <p:nvPr/>
        </p:nvPicPr>
        <p:blipFill>
          <a:blip r:embed="rId6"/>
          <a:stretch>
            <a:fillRect/>
          </a:stretch>
        </p:blipFill>
        <p:spPr>
          <a:xfrm>
            <a:off x="4079458" y="8086283"/>
            <a:ext cx="237554" cy="237554"/>
          </a:xfrm>
          <a:prstGeom prst="rect">
            <a:avLst/>
          </a:prstGeom>
        </p:spPr>
      </p:pic>
      <p:pic>
        <p:nvPicPr>
          <p:cNvPr id="16" name="Picture 15"/>
          <p:cNvPicPr>
            <a:picLocks noChangeAspect="1"/>
          </p:cNvPicPr>
          <p:nvPr/>
        </p:nvPicPr>
        <p:blipFill rotWithShape="1">
          <a:blip r:embed="rId7"/>
          <a:srcRect l="33464" t="16724" r="31300" b="17135"/>
          <a:stretch/>
        </p:blipFill>
        <p:spPr>
          <a:xfrm>
            <a:off x="1837363" y="7543097"/>
            <a:ext cx="260377" cy="256595"/>
          </a:xfrm>
          <a:prstGeom prst="rect">
            <a:avLst/>
          </a:prstGeom>
        </p:spPr>
      </p:pic>
      <p:sp>
        <p:nvSpPr>
          <p:cNvPr id="4" name="TextBox 3"/>
          <p:cNvSpPr txBox="1"/>
          <p:nvPr/>
        </p:nvSpPr>
        <p:spPr>
          <a:xfrm>
            <a:off x="945418" y="6614838"/>
            <a:ext cx="2751074" cy="230832"/>
          </a:xfrm>
          <a:prstGeom prst="rect">
            <a:avLst/>
          </a:prstGeom>
          <a:noFill/>
        </p:spPr>
        <p:txBody>
          <a:bodyPr wrap="none" rtlCol="0">
            <a:spAutoFit/>
          </a:bodyPr>
          <a:lstStyle/>
          <a:p>
            <a:r>
              <a:rPr lang="en-US" sz="900" dirty="0" smtClean="0"/>
              <a:t>Source: https</a:t>
            </a:r>
            <a:r>
              <a:rPr lang="en-US" sz="900" dirty="0"/>
              <a:t>://</a:t>
            </a:r>
            <a:r>
              <a:rPr lang="en-US" sz="900" dirty="0" err="1"/>
              <a:t>en.wikipedia.org</a:t>
            </a:r>
            <a:r>
              <a:rPr lang="en-US" sz="900" dirty="0"/>
              <a:t>/wiki/</a:t>
            </a:r>
            <a:r>
              <a:rPr lang="en-US" sz="900" dirty="0" err="1"/>
              <a:t>Paddle_steamer</a:t>
            </a:r>
            <a:endParaRPr lang="en-US" sz="900" dirty="0"/>
          </a:p>
        </p:txBody>
      </p:sp>
    </p:spTree>
    <p:extLst>
      <p:ext uri="{BB962C8B-B14F-4D97-AF65-F5344CB8AC3E}">
        <p14:creationId xmlns:p14="http://schemas.microsoft.com/office/powerpoint/2010/main" val="156004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506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9</a:t>
            </a:r>
            <a:endParaRPr lang="en-US" dirty="0">
              <a:latin typeface="Chinese Takeaway" charset="0"/>
              <a:ea typeface="Chinese Takeaway" charset="0"/>
              <a:cs typeface="Chinese Takeaway" charset="0"/>
            </a:endParaRPr>
          </a:p>
        </p:txBody>
      </p:sp>
      <p:sp>
        <p:nvSpPr>
          <p:cNvPr id="3" name="TextBox 2"/>
          <p:cNvSpPr txBox="1"/>
          <p:nvPr/>
        </p:nvSpPr>
        <p:spPr>
          <a:xfrm>
            <a:off x="2080790" y="295725"/>
            <a:ext cx="3060838" cy="369332"/>
          </a:xfrm>
          <a:prstGeom prst="rect">
            <a:avLst/>
          </a:prstGeom>
          <a:noFill/>
        </p:spPr>
        <p:txBody>
          <a:bodyPr wrap="none" rtlCol="0">
            <a:spAutoFit/>
          </a:bodyPr>
          <a:lstStyle/>
          <a:p>
            <a:r>
              <a:rPr lang="en-US" b="1" dirty="0" smtClean="0"/>
              <a:t>How Does a Canal Lock Work?</a:t>
            </a:r>
            <a:endParaRPr lang="en-US" b="1" dirty="0"/>
          </a:p>
        </p:txBody>
      </p:sp>
      <p:pic>
        <p:nvPicPr>
          <p:cNvPr id="5" name="Picture 4"/>
          <p:cNvPicPr>
            <a:picLocks noChangeAspect="1"/>
          </p:cNvPicPr>
          <p:nvPr/>
        </p:nvPicPr>
        <p:blipFill rotWithShape="1">
          <a:blip r:embed="rId3"/>
          <a:srcRect t="44895" b="17807"/>
          <a:stretch/>
        </p:blipFill>
        <p:spPr>
          <a:xfrm>
            <a:off x="0" y="771404"/>
            <a:ext cx="6858000" cy="2635623"/>
          </a:xfrm>
          <a:prstGeom prst="rect">
            <a:avLst/>
          </a:prstGeom>
        </p:spPr>
      </p:pic>
      <p:pic>
        <p:nvPicPr>
          <p:cNvPr id="6" name="Picture 5"/>
          <p:cNvPicPr>
            <a:picLocks noChangeAspect="1"/>
          </p:cNvPicPr>
          <p:nvPr/>
        </p:nvPicPr>
        <p:blipFill rotWithShape="1">
          <a:blip r:embed="rId4"/>
          <a:srcRect t="13159"/>
          <a:stretch/>
        </p:blipFill>
        <p:spPr>
          <a:xfrm rot="5400000">
            <a:off x="1157772" y="3305697"/>
            <a:ext cx="4662910" cy="6347012"/>
          </a:xfrm>
          <a:prstGeom prst="rect">
            <a:avLst/>
          </a:prstGeom>
        </p:spPr>
      </p:pic>
      <p:sp>
        <p:nvSpPr>
          <p:cNvPr id="8" name="TextBox 7"/>
          <p:cNvSpPr txBox="1"/>
          <p:nvPr/>
        </p:nvSpPr>
        <p:spPr>
          <a:xfrm rot="5400000">
            <a:off x="5988930" y="8218021"/>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9</a:t>
            </a:r>
            <a:endParaRPr lang="en-US" dirty="0">
              <a:latin typeface="Chinese Takeaway" charset="0"/>
              <a:ea typeface="Chinese Takeaway" charset="0"/>
              <a:cs typeface="Chinese Takeaway" charset="0"/>
            </a:endParaRPr>
          </a:p>
        </p:txBody>
      </p:sp>
      <p:sp>
        <p:nvSpPr>
          <p:cNvPr id="4" name="TextBox 3"/>
          <p:cNvSpPr txBox="1"/>
          <p:nvPr/>
        </p:nvSpPr>
        <p:spPr>
          <a:xfrm rot="5400000">
            <a:off x="-1843365" y="6029032"/>
            <a:ext cx="3993401" cy="230832"/>
          </a:xfrm>
          <a:prstGeom prst="rect">
            <a:avLst/>
          </a:prstGeom>
          <a:noFill/>
        </p:spPr>
        <p:txBody>
          <a:bodyPr wrap="none" rtlCol="0">
            <a:spAutoFit/>
          </a:bodyPr>
          <a:lstStyle/>
          <a:p>
            <a:r>
              <a:rPr lang="en-US" sz="900" dirty="0"/>
              <a:t>Source: http://</a:t>
            </a:r>
            <a:r>
              <a:rPr lang="en-US" sz="900" dirty="0" err="1"/>
              <a:t>www.slideshare.net</a:t>
            </a:r>
            <a:r>
              <a:rPr lang="en-US" sz="900" dirty="0"/>
              <a:t>/JimGarner17/the-panama-canal-presentation</a:t>
            </a:r>
          </a:p>
        </p:txBody>
      </p:sp>
      <p:sp>
        <p:nvSpPr>
          <p:cNvPr id="7" name="TextBox 6"/>
          <p:cNvSpPr txBox="1"/>
          <p:nvPr/>
        </p:nvSpPr>
        <p:spPr>
          <a:xfrm>
            <a:off x="0" y="3407027"/>
            <a:ext cx="3993401" cy="230832"/>
          </a:xfrm>
          <a:prstGeom prst="rect">
            <a:avLst/>
          </a:prstGeom>
          <a:noFill/>
        </p:spPr>
        <p:txBody>
          <a:bodyPr wrap="none" rtlCol="0">
            <a:spAutoFit/>
          </a:bodyPr>
          <a:lstStyle/>
          <a:p>
            <a:r>
              <a:rPr lang="en-US" sz="900" dirty="0" smtClean="0"/>
              <a:t>Source: http</a:t>
            </a:r>
            <a:r>
              <a:rPr lang="en-US" sz="900" dirty="0"/>
              <a:t>://</a:t>
            </a:r>
            <a:r>
              <a:rPr lang="en-US" sz="900" dirty="0" err="1" smtClean="0"/>
              <a:t>www.slideshare.net</a:t>
            </a:r>
            <a:r>
              <a:rPr lang="en-US" sz="900" dirty="0" smtClean="0"/>
              <a:t>/JimGarner17/the-panama-canal-presentation</a:t>
            </a:r>
            <a:endParaRPr lang="en-US" sz="900" dirty="0"/>
          </a:p>
        </p:txBody>
      </p:sp>
    </p:spTree>
    <p:extLst>
      <p:ext uri="{BB962C8B-B14F-4D97-AF65-F5344CB8AC3E}">
        <p14:creationId xmlns:p14="http://schemas.microsoft.com/office/powerpoint/2010/main" val="164649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506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9</a:t>
            </a:r>
            <a:endParaRPr lang="en-US" dirty="0">
              <a:latin typeface="Chinese Takeaway" charset="0"/>
              <a:ea typeface="Chinese Takeaway" charset="0"/>
              <a:cs typeface="Chinese Takeaway" charset="0"/>
            </a:endParaRPr>
          </a:p>
        </p:txBody>
      </p:sp>
      <p:sp>
        <p:nvSpPr>
          <p:cNvPr id="3" name="TextBox 2"/>
          <p:cNvSpPr txBox="1"/>
          <p:nvPr/>
        </p:nvSpPr>
        <p:spPr>
          <a:xfrm>
            <a:off x="2064541" y="654605"/>
            <a:ext cx="3060838" cy="369332"/>
          </a:xfrm>
          <a:prstGeom prst="rect">
            <a:avLst/>
          </a:prstGeom>
          <a:noFill/>
        </p:spPr>
        <p:txBody>
          <a:bodyPr wrap="none" rtlCol="0">
            <a:spAutoFit/>
          </a:bodyPr>
          <a:lstStyle/>
          <a:p>
            <a:r>
              <a:rPr lang="en-US" b="1" dirty="0" smtClean="0"/>
              <a:t>How Does a Canal Lock Work?</a:t>
            </a:r>
            <a:endParaRPr lang="en-US" b="1" dirty="0"/>
          </a:p>
        </p:txBody>
      </p:sp>
      <p:pic>
        <p:nvPicPr>
          <p:cNvPr id="7" name="Picture 6"/>
          <p:cNvPicPr>
            <a:picLocks noChangeAspect="1"/>
          </p:cNvPicPr>
          <p:nvPr/>
        </p:nvPicPr>
        <p:blipFill>
          <a:blip r:embed="rId2"/>
          <a:stretch>
            <a:fillRect/>
          </a:stretch>
        </p:blipFill>
        <p:spPr>
          <a:xfrm>
            <a:off x="927960" y="1166420"/>
            <a:ext cx="5334000" cy="3606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981" y="6279775"/>
            <a:ext cx="2416735" cy="2416735"/>
          </a:xfrm>
          <a:prstGeom prst="rect">
            <a:avLst/>
          </a:prstGeom>
        </p:spPr>
      </p:pic>
      <p:sp>
        <p:nvSpPr>
          <p:cNvPr id="8" name="TextBox 7"/>
          <p:cNvSpPr txBox="1"/>
          <p:nvPr/>
        </p:nvSpPr>
        <p:spPr>
          <a:xfrm>
            <a:off x="1904929" y="5910443"/>
            <a:ext cx="3060838" cy="369332"/>
          </a:xfrm>
          <a:prstGeom prst="rect">
            <a:avLst/>
          </a:prstGeom>
          <a:noFill/>
        </p:spPr>
        <p:txBody>
          <a:bodyPr wrap="none" rtlCol="0">
            <a:spAutoFit/>
          </a:bodyPr>
          <a:lstStyle/>
          <a:p>
            <a:r>
              <a:rPr lang="en-US" b="1" dirty="0" smtClean="0"/>
              <a:t>How Does a Canal Lock Work?</a:t>
            </a:r>
            <a:endParaRPr lang="en-US" b="1" dirty="0"/>
          </a:p>
        </p:txBody>
      </p:sp>
      <p:sp>
        <p:nvSpPr>
          <p:cNvPr id="9" name="TextBox 8"/>
          <p:cNvSpPr txBox="1"/>
          <p:nvPr/>
        </p:nvSpPr>
        <p:spPr>
          <a:xfrm>
            <a:off x="5644206" y="5350430"/>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9</a:t>
            </a:r>
            <a:endParaRPr lang="en-US" dirty="0">
              <a:latin typeface="Chinese Takeaway" charset="0"/>
              <a:ea typeface="Chinese Takeaway" charset="0"/>
              <a:cs typeface="Chinese Takeaway" charset="0"/>
            </a:endParaRPr>
          </a:p>
        </p:txBody>
      </p:sp>
      <p:sp>
        <p:nvSpPr>
          <p:cNvPr id="5" name="TextBox 4"/>
          <p:cNvSpPr txBox="1"/>
          <p:nvPr/>
        </p:nvSpPr>
        <p:spPr>
          <a:xfrm>
            <a:off x="922673" y="4830993"/>
            <a:ext cx="4043094" cy="230832"/>
          </a:xfrm>
          <a:prstGeom prst="rect">
            <a:avLst/>
          </a:prstGeom>
          <a:noFill/>
        </p:spPr>
        <p:txBody>
          <a:bodyPr wrap="none" rtlCol="0">
            <a:spAutoFit/>
          </a:bodyPr>
          <a:lstStyle/>
          <a:p>
            <a:r>
              <a:rPr lang="en-US" sz="900" dirty="0" smtClean="0"/>
              <a:t>Source</a:t>
            </a:r>
            <a:r>
              <a:rPr lang="en-US" sz="900" dirty="0"/>
              <a:t>: http://</a:t>
            </a:r>
            <a:r>
              <a:rPr lang="en-US" sz="900" dirty="0" err="1"/>
              <a:t>www.pitara.com</a:t>
            </a:r>
            <a:r>
              <a:rPr lang="en-US" sz="900" dirty="0"/>
              <a:t>/science-for-kids/5ws-and-h/what-are-canal-locks/</a:t>
            </a:r>
          </a:p>
        </p:txBody>
      </p:sp>
    </p:spTree>
    <p:extLst>
      <p:ext uri="{BB962C8B-B14F-4D97-AF65-F5344CB8AC3E}">
        <p14:creationId xmlns:p14="http://schemas.microsoft.com/office/powerpoint/2010/main" val="84721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5063" y="35212"/>
            <a:ext cx="1213794"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9</a:t>
            </a:r>
            <a:endParaRPr lang="en-US" dirty="0">
              <a:latin typeface="Chinese Takeaway" charset="0"/>
              <a:ea typeface="Chinese Takeaway" charset="0"/>
              <a:cs typeface="Chinese Takeaway" charset="0"/>
            </a:endParaRPr>
          </a:p>
        </p:txBody>
      </p:sp>
      <p:sp>
        <p:nvSpPr>
          <p:cNvPr id="3" name="TextBox 2"/>
          <p:cNvSpPr txBox="1"/>
          <p:nvPr/>
        </p:nvSpPr>
        <p:spPr>
          <a:xfrm>
            <a:off x="1447501" y="659979"/>
            <a:ext cx="4207562" cy="461665"/>
          </a:xfrm>
          <a:prstGeom prst="rect">
            <a:avLst/>
          </a:prstGeom>
          <a:noFill/>
        </p:spPr>
        <p:txBody>
          <a:bodyPr wrap="none" rtlCol="0">
            <a:spAutoFit/>
          </a:bodyPr>
          <a:lstStyle/>
          <a:p>
            <a:r>
              <a:rPr lang="en-US" sz="2400" b="1" dirty="0" smtClean="0"/>
              <a:t>Canal Lock: Greatest Invention?</a:t>
            </a:r>
            <a:endParaRPr lang="en-US" sz="2400" b="1" dirty="0"/>
          </a:p>
        </p:txBody>
      </p:sp>
      <p:sp>
        <p:nvSpPr>
          <p:cNvPr id="6" name="TextBox 5"/>
          <p:cNvSpPr txBox="1"/>
          <p:nvPr/>
        </p:nvSpPr>
        <p:spPr>
          <a:xfrm>
            <a:off x="542479" y="1377079"/>
            <a:ext cx="5719481" cy="4247317"/>
          </a:xfrm>
          <a:prstGeom prst="rect">
            <a:avLst/>
          </a:prstGeom>
          <a:noFill/>
          <a:ln w="50800">
            <a:solidFill>
              <a:srgbClr val="333333"/>
            </a:solidFill>
          </a:ln>
        </p:spPr>
        <p:txBody>
          <a:bodyPr wrap="square" rtlCol="0">
            <a:spAutoFit/>
          </a:bodyPr>
          <a:lstStyle/>
          <a:p>
            <a:r>
              <a:rPr lang="en-US" dirty="0"/>
              <a:t> </a:t>
            </a:r>
            <a:r>
              <a:rPr lang="en-US" dirty="0" smtClean="0"/>
              <a:t>    </a:t>
            </a:r>
          </a:p>
          <a:p>
            <a:r>
              <a:rPr lang="en-US" dirty="0"/>
              <a:t> </a:t>
            </a:r>
            <a:r>
              <a:rPr lang="en-US" dirty="0" smtClean="0"/>
              <a:t>    “Canal locks are the greatest invention because they allowed boats to travel from a one body of water to another, even if they were at different levels in height. Trade became much quicker and less costly once canal locks were invented. If canal locks hadn’t been invented, shippers would have had to unload boats when they came to a body of water that was at a higher level. They would have had to load the cargo onto an animal and walk the animals to the next body of water. Then they would load up the boats. All of this took time and money. </a:t>
            </a:r>
          </a:p>
          <a:p>
            <a:r>
              <a:rPr lang="en-US" dirty="0"/>
              <a:t> </a:t>
            </a:r>
            <a:r>
              <a:rPr lang="en-US" dirty="0" smtClean="0"/>
              <a:t>    Canal locks eliminated the need for all of this additional work and cut shipping costs by 90%.”</a:t>
            </a:r>
          </a:p>
          <a:p>
            <a:endParaRPr lang="en-US" dirty="0"/>
          </a:p>
          <a:p>
            <a:r>
              <a:rPr lang="en-US" dirty="0" smtClean="0"/>
              <a:t>				-R.S. Nielsen</a:t>
            </a:r>
            <a:endParaRPr lang="en-US" dirty="0"/>
          </a:p>
        </p:txBody>
      </p:sp>
    </p:spTree>
    <p:extLst>
      <p:ext uri="{BB962C8B-B14F-4D97-AF65-F5344CB8AC3E}">
        <p14:creationId xmlns:p14="http://schemas.microsoft.com/office/powerpoint/2010/main" val="3263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36715" y="133766"/>
            <a:ext cx="1329210"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10</a:t>
            </a:r>
            <a:endParaRPr lang="en-US" dirty="0">
              <a:solidFill>
                <a:schemeClr val="bg1">
                  <a:lumMod val="65000"/>
                </a:schemeClr>
              </a:solidFill>
              <a:latin typeface="Chinese Takeaway" charset="0"/>
              <a:ea typeface="Chinese Takeaway" charset="0"/>
              <a:cs typeface="Chinese Takeaway" charset="0"/>
            </a:endParaRPr>
          </a:p>
        </p:txBody>
      </p:sp>
      <p:cxnSp>
        <p:nvCxnSpPr>
          <p:cNvPr id="4" name="Straight Connector 3"/>
          <p:cNvCxnSpPr/>
          <p:nvPr/>
        </p:nvCxnSpPr>
        <p:spPr>
          <a:xfrm flipV="1">
            <a:off x="570094" y="1909214"/>
            <a:ext cx="5711253" cy="449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47706" y="788080"/>
            <a:ext cx="3031599" cy="584775"/>
          </a:xfrm>
          <a:prstGeom prst="rect">
            <a:avLst/>
          </a:prstGeom>
          <a:noFill/>
        </p:spPr>
        <p:txBody>
          <a:bodyPr wrap="none" rtlCol="0">
            <a:spAutoFit/>
          </a:bodyPr>
          <a:lstStyle/>
          <a:p>
            <a:r>
              <a:rPr lang="en-US" sz="1600" b="1" dirty="0" smtClean="0">
                <a:latin typeface="Calibri" charset="0"/>
                <a:ea typeface="Calibri" charset="0"/>
                <a:cs typeface="Calibri" charset="0"/>
              </a:rPr>
              <a:t>Ministry of Agriculture</a:t>
            </a:r>
          </a:p>
          <a:p>
            <a:r>
              <a:rPr lang="en-US" sz="1600" b="1" dirty="0" smtClean="0">
                <a:latin typeface="Calibri" charset="0"/>
                <a:ea typeface="Calibri" charset="0"/>
                <a:cs typeface="Calibri" charset="0"/>
              </a:rPr>
              <a:t>Of The People’s Republic of China</a:t>
            </a:r>
            <a:endParaRPr lang="en-US" sz="1600" b="1" dirty="0">
              <a:latin typeface="Calibri" charset="0"/>
              <a:ea typeface="Calibri" charset="0"/>
              <a:cs typeface="Calibri" charset="0"/>
            </a:endParaRPr>
          </a:p>
        </p:txBody>
      </p:sp>
      <p:sp>
        <p:nvSpPr>
          <p:cNvPr id="9" name="TextBox 8"/>
          <p:cNvSpPr txBox="1"/>
          <p:nvPr/>
        </p:nvSpPr>
        <p:spPr>
          <a:xfrm>
            <a:off x="1540764" y="8736095"/>
            <a:ext cx="3764813" cy="276999"/>
          </a:xfrm>
          <a:prstGeom prst="rect">
            <a:avLst/>
          </a:prstGeom>
          <a:noFill/>
        </p:spPr>
        <p:txBody>
          <a:bodyPr wrap="none" rtlCol="0">
            <a:spAutoFit/>
          </a:bodyPr>
          <a:lstStyle/>
          <a:p>
            <a:r>
              <a:rPr lang="en-US" sz="1200" dirty="0"/>
              <a:t>Ministry of Agriculture, PRC Site ID: ICP (BJ) No.05039419</a:t>
            </a:r>
          </a:p>
        </p:txBody>
      </p:sp>
      <p:sp>
        <p:nvSpPr>
          <p:cNvPr id="10" name="TextBox 9"/>
          <p:cNvSpPr txBox="1"/>
          <p:nvPr/>
        </p:nvSpPr>
        <p:spPr>
          <a:xfrm>
            <a:off x="745110" y="2244880"/>
            <a:ext cx="5477408" cy="5262979"/>
          </a:xfrm>
          <a:prstGeom prst="rect">
            <a:avLst/>
          </a:prstGeom>
          <a:noFill/>
        </p:spPr>
        <p:txBody>
          <a:bodyPr wrap="square" rtlCol="0">
            <a:spAutoFit/>
          </a:bodyPr>
          <a:lstStyle/>
          <a:p>
            <a:r>
              <a:rPr lang="en-US" sz="1400" dirty="0" smtClean="0"/>
              <a:t>Citizens of China,</a:t>
            </a:r>
          </a:p>
          <a:p>
            <a:endParaRPr lang="en-US" sz="1400" dirty="0"/>
          </a:p>
          <a:p>
            <a:r>
              <a:rPr lang="en-US" sz="1400" dirty="0" smtClean="0"/>
              <a:t>I am proud to serve as the leader over China’s rich agricultural resources. China has </a:t>
            </a:r>
            <a:r>
              <a:rPr lang="en-US" sz="1400" dirty="0"/>
              <a:t>a long history of farming and </a:t>
            </a:r>
            <a:r>
              <a:rPr lang="en-US" sz="1400" dirty="0" smtClean="0"/>
              <a:t>cultivation and our </a:t>
            </a:r>
            <a:r>
              <a:rPr lang="en-US" sz="1400" dirty="0"/>
              <a:t>government has always placed high priority </a:t>
            </a:r>
            <a:r>
              <a:rPr lang="en-US" sz="1400" dirty="0" smtClean="0"/>
              <a:t>to </a:t>
            </a:r>
            <a:r>
              <a:rPr lang="en-US" sz="1400" dirty="0"/>
              <a:t>the work on </a:t>
            </a:r>
            <a:r>
              <a:rPr lang="en-US" sz="1400" dirty="0" smtClean="0"/>
              <a:t>farms and new and improved farming techniques. </a:t>
            </a:r>
          </a:p>
          <a:p>
            <a:endParaRPr lang="en-US" sz="1400" dirty="0" smtClean="0"/>
          </a:p>
          <a:p>
            <a:r>
              <a:rPr lang="en-US" sz="1400" dirty="0" smtClean="0"/>
              <a:t>One such improvement, that was arguably China’s greatest invention, took place in the early part of the Song dynasty. A new variety of fast ripening rice was discovered. The rice was more drought resistant and could be grown in the higher altitudes of our mountains. This rice ripened so quickly that farmers could grow double the amount of rice, sometimes even triple! The rice was so strong and hardy that it made an even bigger population possible. There was so much rice that China experienced widespread food surpluses. During the Song Dynasty, the population doubled, making China the most populated civilization on earth at the time. This was all due to the labor of our farmers and the science involved in create a rice that grew faster and easier. </a:t>
            </a:r>
          </a:p>
          <a:p>
            <a:endParaRPr lang="en-US" sz="1400" dirty="0" smtClean="0"/>
          </a:p>
          <a:p>
            <a:r>
              <a:rPr lang="en-US" sz="1400" dirty="0" smtClean="0"/>
              <a:t>As we move into the future, we energetically dedicate greater investments into agriculture, farming science and farming technology. </a:t>
            </a:r>
            <a:r>
              <a:rPr lang="en-US" sz="1400" dirty="0"/>
              <a:t>The Chinese nation </a:t>
            </a:r>
            <a:r>
              <a:rPr lang="en-US" sz="1400" dirty="0" smtClean="0"/>
              <a:t>prides itself on having created a great civilization </a:t>
            </a:r>
            <a:r>
              <a:rPr lang="en-US" sz="1400" dirty="0"/>
              <a:t>of </a:t>
            </a:r>
            <a:r>
              <a:rPr lang="en-US" sz="1400" dirty="0" smtClean="0"/>
              <a:t>agriculture and will continue to be leaders of the agrarian world. </a:t>
            </a:r>
            <a:r>
              <a:rPr lang="en-US" sz="1400" dirty="0"/>
              <a:t/>
            </a:r>
            <a:br>
              <a:rPr lang="en-US" sz="1400" dirty="0"/>
            </a:br>
            <a:endParaRPr lang="en-US" sz="1400" dirty="0"/>
          </a:p>
        </p:txBody>
      </p:sp>
      <p:pic>
        <p:nvPicPr>
          <p:cNvPr id="12" name="Picture 11"/>
          <p:cNvPicPr>
            <a:picLocks noChangeAspect="1"/>
          </p:cNvPicPr>
          <p:nvPr/>
        </p:nvPicPr>
        <p:blipFill>
          <a:blip r:embed="rId2"/>
          <a:stretch>
            <a:fillRect/>
          </a:stretch>
        </p:blipFill>
        <p:spPr>
          <a:xfrm>
            <a:off x="570094" y="320550"/>
            <a:ext cx="1363090" cy="1363090"/>
          </a:xfrm>
          <a:prstGeom prst="rect">
            <a:avLst/>
          </a:prstGeom>
        </p:spPr>
      </p:pic>
      <p:pic>
        <p:nvPicPr>
          <p:cNvPr id="13" name="Picture 12"/>
          <p:cNvPicPr>
            <a:picLocks noChangeAspect="1"/>
          </p:cNvPicPr>
          <p:nvPr/>
        </p:nvPicPr>
        <p:blipFill>
          <a:blip r:embed="rId3"/>
          <a:stretch>
            <a:fillRect/>
          </a:stretch>
        </p:blipFill>
        <p:spPr>
          <a:xfrm>
            <a:off x="5784919" y="602954"/>
            <a:ext cx="444195" cy="444195"/>
          </a:xfrm>
          <a:prstGeom prst="rect">
            <a:avLst/>
          </a:prstGeom>
        </p:spPr>
      </p:pic>
      <p:pic>
        <p:nvPicPr>
          <p:cNvPr id="14" name="Picture 13"/>
          <p:cNvPicPr>
            <a:picLocks noChangeAspect="1"/>
          </p:cNvPicPr>
          <p:nvPr/>
        </p:nvPicPr>
        <p:blipFill>
          <a:blip r:embed="rId3"/>
          <a:stretch>
            <a:fillRect/>
          </a:stretch>
        </p:blipFill>
        <p:spPr>
          <a:xfrm flipH="1">
            <a:off x="5784919" y="1241555"/>
            <a:ext cx="474095" cy="480067"/>
          </a:xfrm>
          <a:prstGeom prst="rect">
            <a:avLst/>
          </a:prstGeom>
        </p:spPr>
      </p:pic>
      <p:pic>
        <p:nvPicPr>
          <p:cNvPr id="15" name="Picture 14"/>
          <p:cNvPicPr>
            <a:picLocks noChangeAspect="1"/>
          </p:cNvPicPr>
          <p:nvPr/>
        </p:nvPicPr>
        <p:blipFill>
          <a:blip r:embed="rId4"/>
          <a:stretch>
            <a:fillRect/>
          </a:stretch>
        </p:blipFill>
        <p:spPr>
          <a:xfrm>
            <a:off x="745110" y="7510061"/>
            <a:ext cx="971550" cy="940118"/>
          </a:xfrm>
          <a:prstGeom prst="rect">
            <a:avLst/>
          </a:prstGeom>
        </p:spPr>
      </p:pic>
      <p:sp>
        <p:nvSpPr>
          <p:cNvPr id="16" name="TextBox 15"/>
          <p:cNvSpPr txBox="1"/>
          <p:nvPr/>
        </p:nvSpPr>
        <p:spPr>
          <a:xfrm>
            <a:off x="1786133" y="7533844"/>
            <a:ext cx="1836080" cy="984885"/>
          </a:xfrm>
          <a:prstGeom prst="rect">
            <a:avLst/>
          </a:prstGeom>
          <a:noFill/>
        </p:spPr>
        <p:txBody>
          <a:bodyPr wrap="none" rtlCol="0">
            <a:spAutoFit/>
          </a:bodyPr>
          <a:lstStyle/>
          <a:p>
            <a:r>
              <a:rPr lang="en-US" i="1" dirty="0" smtClean="0">
                <a:solidFill>
                  <a:schemeClr val="bg1">
                    <a:lumMod val="50000"/>
                  </a:schemeClr>
                </a:solidFill>
                <a:latin typeface="Chinese Cally TFB" charset="0"/>
                <a:ea typeface="Chinese Cally TFB" charset="0"/>
                <a:cs typeface="Chinese Cally TFB" charset="0"/>
              </a:rPr>
              <a:t> </a:t>
            </a:r>
            <a:endParaRPr lang="en-US" i="1" dirty="0" smtClean="0">
              <a:solidFill>
                <a:schemeClr val="bg1">
                  <a:lumMod val="50000"/>
                </a:schemeClr>
              </a:solidFill>
              <a:latin typeface="Chinese Cally TFB" charset="0"/>
              <a:ea typeface="Chinese Cally TFB" charset="0"/>
              <a:cs typeface="Chinese Cally TFB" charset="0"/>
            </a:endParaRPr>
          </a:p>
          <a:p>
            <a:endParaRPr lang="en-US" sz="1200" dirty="0" smtClean="0"/>
          </a:p>
          <a:p>
            <a:r>
              <a:rPr lang="en-US" sz="1400" dirty="0" smtClean="0"/>
              <a:t>Mr. Han </a:t>
            </a:r>
            <a:r>
              <a:rPr lang="en-US" sz="1400" dirty="0" err="1" smtClean="0"/>
              <a:t>Changfu</a:t>
            </a:r>
            <a:endParaRPr lang="en-US" sz="1400" dirty="0" smtClean="0"/>
          </a:p>
          <a:p>
            <a:r>
              <a:rPr lang="en-US" sz="1400" dirty="0" smtClean="0"/>
              <a:t>Minister of Agriculture</a:t>
            </a:r>
            <a:endParaRPr lang="en-US" sz="1400" dirty="0"/>
          </a:p>
        </p:txBody>
      </p:sp>
      <p:pic>
        <p:nvPicPr>
          <p:cNvPr id="17" name="Picture 16"/>
          <p:cNvPicPr>
            <a:picLocks noChangeAspect="1"/>
          </p:cNvPicPr>
          <p:nvPr/>
        </p:nvPicPr>
        <p:blipFill>
          <a:blip r:embed="rId5"/>
          <a:stretch>
            <a:fillRect/>
          </a:stretch>
        </p:blipFill>
        <p:spPr>
          <a:xfrm>
            <a:off x="5906683" y="8379362"/>
            <a:ext cx="389274" cy="379542"/>
          </a:xfrm>
          <a:prstGeom prst="rect">
            <a:avLst/>
          </a:prstGeom>
        </p:spPr>
      </p:pic>
      <p:pic>
        <p:nvPicPr>
          <p:cNvPr id="18" name="Picture 17"/>
          <p:cNvPicPr>
            <a:picLocks noChangeAspect="1"/>
          </p:cNvPicPr>
          <p:nvPr/>
        </p:nvPicPr>
        <p:blipFill>
          <a:blip r:embed="rId3"/>
          <a:stretch>
            <a:fillRect/>
          </a:stretch>
        </p:blipFill>
        <p:spPr>
          <a:xfrm>
            <a:off x="5875969" y="7825328"/>
            <a:ext cx="426336" cy="426336"/>
          </a:xfrm>
          <a:prstGeom prst="rect">
            <a:avLst/>
          </a:prstGeom>
        </p:spPr>
      </p:pic>
      <p:pic>
        <p:nvPicPr>
          <p:cNvPr id="19" name="Picture 18"/>
          <p:cNvPicPr>
            <a:picLocks noChangeAspect="1"/>
          </p:cNvPicPr>
          <p:nvPr/>
        </p:nvPicPr>
        <p:blipFill>
          <a:blip r:embed="rId6"/>
          <a:stretch>
            <a:fillRect/>
          </a:stretch>
        </p:blipFill>
        <p:spPr>
          <a:xfrm>
            <a:off x="5879949" y="7316232"/>
            <a:ext cx="412042" cy="40923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48" y="44982"/>
            <a:ext cx="6808127" cy="219879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50" y="7255330"/>
            <a:ext cx="5784919" cy="1808806"/>
          </a:xfrm>
          <a:prstGeom prst="rect">
            <a:avLst/>
          </a:prstGeom>
        </p:spPr>
      </p:pic>
    </p:spTree>
    <p:extLst>
      <p:ext uri="{BB962C8B-B14F-4D97-AF65-F5344CB8AC3E}">
        <p14:creationId xmlns:p14="http://schemas.microsoft.com/office/powerpoint/2010/main" val="12498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3814" y="-743115"/>
            <a:ext cx="4471243" cy="6267797"/>
          </a:xfrm>
          <a:prstGeom prst="rect">
            <a:avLst/>
          </a:prstGeom>
        </p:spPr>
      </p:pic>
      <p:sp>
        <p:nvSpPr>
          <p:cNvPr id="5" name="TextBox 4"/>
          <p:cNvSpPr txBox="1"/>
          <p:nvPr/>
        </p:nvSpPr>
        <p:spPr>
          <a:xfrm rot="5400000">
            <a:off x="6081665" y="3633941"/>
            <a:ext cx="1183337"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2</a:t>
            </a:r>
            <a:endParaRPr lang="en-US" dirty="0">
              <a:solidFill>
                <a:schemeClr val="bg1">
                  <a:lumMod val="65000"/>
                </a:schemeClr>
              </a:solidFill>
              <a:latin typeface="Chinese Takeaway" charset="0"/>
              <a:ea typeface="Chinese Takeaway" charset="0"/>
              <a:cs typeface="Chinese Takeaway"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12571" y="4636859"/>
            <a:ext cx="4053727" cy="4538412"/>
          </a:xfrm>
          <a:prstGeom prst="rect">
            <a:avLst/>
          </a:prstGeom>
        </p:spPr>
      </p:pic>
      <p:sp>
        <p:nvSpPr>
          <p:cNvPr id="7" name="TextBox 6"/>
          <p:cNvSpPr txBox="1"/>
          <p:nvPr/>
        </p:nvSpPr>
        <p:spPr>
          <a:xfrm rot="5400000">
            <a:off x="5583378" y="8156595"/>
            <a:ext cx="1183337"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2</a:t>
            </a:r>
            <a:endParaRPr lang="en-US" dirty="0">
              <a:solidFill>
                <a:schemeClr val="bg1">
                  <a:lumMod val="65000"/>
                </a:schemeClr>
              </a:solidFill>
              <a:latin typeface="Chinese Takeaway" charset="0"/>
              <a:ea typeface="Chinese Takeaway" charset="0"/>
              <a:cs typeface="Chinese Takeaway" charset="0"/>
            </a:endParaRPr>
          </a:p>
        </p:txBody>
      </p:sp>
      <p:sp>
        <p:nvSpPr>
          <p:cNvPr id="2" name="TextBox 1"/>
          <p:cNvSpPr txBox="1"/>
          <p:nvPr/>
        </p:nvSpPr>
        <p:spPr>
          <a:xfrm rot="5400000">
            <a:off x="-1362255" y="1738288"/>
            <a:ext cx="3397084" cy="230832"/>
          </a:xfrm>
          <a:prstGeom prst="rect">
            <a:avLst/>
          </a:prstGeom>
          <a:noFill/>
        </p:spPr>
        <p:txBody>
          <a:bodyPr wrap="none" rtlCol="0">
            <a:spAutoFit/>
          </a:bodyPr>
          <a:lstStyle/>
          <a:p>
            <a:r>
              <a:rPr lang="en-US" sz="900" dirty="0" smtClean="0"/>
              <a:t>Source: http</a:t>
            </a:r>
            <a:r>
              <a:rPr lang="en-US" sz="900" dirty="0"/>
              <a:t>://trotto5agriculture2014.weebly.com/</a:t>
            </a:r>
            <a:r>
              <a:rPr lang="en-US" sz="900" dirty="0" err="1"/>
              <a:t>innovations.html</a:t>
            </a:r>
            <a:endParaRPr lang="en-US" sz="900" dirty="0"/>
          </a:p>
        </p:txBody>
      </p:sp>
      <p:sp>
        <p:nvSpPr>
          <p:cNvPr id="3" name="TextBox 2"/>
          <p:cNvSpPr txBox="1"/>
          <p:nvPr/>
        </p:nvSpPr>
        <p:spPr>
          <a:xfrm rot="5400000">
            <a:off x="-681387" y="6472298"/>
            <a:ext cx="3539752" cy="230832"/>
          </a:xfrm>
          <a:prstGeom prst="rect">
            <a:avLst/>
          </a:prstGeom>
          <a:noFill/>
        </p:spPr>
        <p:txBody>
          <a:bodyPr wrap="none" rtlCol="0">
            <a:spAutoFit/>
          </a:bodyPr>
          <a:lstStyle/>
          <a:p>
            <a:r>
              <a:rPr lang="en-US" sz="900" dirty="0"/>
              <a:t>Source: https://</a:t>
            </a:r>
            <a:r>
              <a:rPr lang="en-US" sz="900" dirty="0" err="1"/>
              <a:t>www.emaze.com</a:t>
            </a:r>
            <a:r>
              <a:rPr lang="en-US" sz="900" dirty="0"/>
              <a:t>/@AFIQIWFZ/Dragon-Backbone-Pump</a:t>
            </a:r>
          </a:p>
        </p:txBody>
      </p:sp>
    </p:spTree>
    <p:extLst>
      <p:ext uri="{BB962C8B-B14F-4D97-AF65-F5344CB8AC3E}">
        <p14:creationId xmlns:p14="http://schemas.microsoft.com/office/powerpoint/2010/main" val="2041365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92" y="375138"/>
            <a:ext cx="5327435" cy="3738390"/>
          </a:xfrm>
          <a:prstGeom prst="rect">
            <a:avLst/>
          </a:prstGeom>
        </p:spPr>
      </p:pic>
      <p:sp>
        <p:nvSpPr>
          <p:cNvPr id="8" name="TextBox 7"/>
          <p:cNvSpPr txBox="1"/>
          <p:nvPr/>
        </p:nvSpPr>
        <p:spPr>
          <a:xfrm>
            <a:off x="5398711" y="190472"/>
            <a:ext cx="1183337"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2</a:t>
            </a:r>
            <a:endParaRPr lang="en-US" dirty="0">
              <a:solidFill>
                <a:schemeClr val="bg1">
                  <a:lumMod val="65000"/>
                </a:schemeClr>
              </a:solidFill>
              <a:latin typeface="Chinese Takeaway" charset="0"/>
              <a:ea typeface="Chinese Takeaway" charset="0"/>
              <a:cs typeface="Chinese Takeaway"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1832"/>
          <a:stretch/>
        </p:blipFill>
        <p:spPr>
          <a:xfrm>
            <a:off x="393426" y="4934362"/>
            <a:ext cx="5933369" cy="3818655"/>
          </a:xfrm>
          <a:prstGeom prst="rect">
            <a:avLst/>
          </a:prstGeom>
        </p:spPr>
      </p:pic>
      <p:sp>
        <p:nvSpPr>
          <p:cNvPr id="11" name="TextBox 10"/>
          <p:cNvSpPr txBox="1"/>
          <p:nvPr/>
        </p:nvSpPr>
        <p:spPr>
          <a:xfrm>
            <a:off x="5398710" y="4565030"/>
            <a:ext cx="1183337"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2</a:t>
            </a:r>
            <a:endParaRPr lang="en-US" dirty="0">
              <a:solidFill>
                <a:schemeClr val="bg1">
                  <a:lumMod val="65000"/>
                </a:schemeClr>
              </a:solidFill>
              <a:latin typeface="Chinese Takeaway" charset="0"/>
              <a:ea typeface="Chinese Takeaway" charset="0"/>
              <a:cs typeface="Chinese Takeaway" charset="0"/>
            </a:endParaRPr>
          </a:p>
        </p:txBody>
      </p:sp>
      <p:sp>
        <p:nvSpPr>
          <p:cNvPr id="3" name="TextBox 2"/>
          <p:cNvSpPr txBox="1"/>
          <p:nvPr/>
        </p:nvSpPr>
        <p:spPr>
          <a:xfrm>
            <a:off x="639779" y="4108447"/>
            <a:ext cx="5505076" cy="230832"/>
          </a:xfrm>
          <a:prstGeom prst="rect">
            <a:avLst/>
          </a:prstGeom>
          <a:noFill/>
        </p:spPr>
        <p:txBody>
          <a:bodyPr wrap="square" rtlCol="0">
            <a:spAutoFit/>
          </a:bodyPr>
          <a:lstStyle/>
          <a:p>
            <a:r>
              <a:rPr lang="en-US" sz="900" smtClean="0"/>
              <a:t>Source: http</a:t>
            </a:r>
            <a:r>
              <a:rPr lang="en-US" sz="900" dirty="0"/>
              <a:t>://</a:t>
            </a:r>
            <a:r>
              <a:rPr lang="en-US" sz="900" dirty="0" err="1"/>
              <a:t>www.kattler.dk</a:t>
            </a:r>
            <a:r>
              <a:rPr lang="en-US" sz="900" dirty="0"/>
              <a:t>/</a:t>
            </a:r>
            <a:r>
              <a:rPr lang="en-US" sz="900" dirty="0" err="1"/>
              <a:t>schiolers</a:t>
            </a:r>
            <a:r>
              <a:rPr lang="en-US" sz="900" dirty="0"/>
              <a:t>/</a:t>
            </a:r>
            <a:r>
              <a:rPr lang="en-US" sz="900" dirty="0" err="1"/>
              <a:t>uk</a:t>
            </a:r>
            <a:r>
              <a:rPr lang="en-US" sz="900" dirty="0"/>
              <a:t>/156.html</a:t>
            </a:r>
          </a:p>
        </p:txBody>
      </p:sp>
      <p:sp>
        <p:nvSpPr>
          <p:cNvPr id="7" name="TextBox 6"/>
          <p:cNvSpPr txBox="1"/>
          <p:nvPr/>
        </p:nvSpPr>
        <p:spPr>
          <a:xfrm>
            <a:off x="371050" y="8772536"/>
            <a:ext cx="5505076" cy="230832"/>
          </a:xfrm>
          <a:prstGeom prst="rect">
            <a:avLst/>
          </a:prstGeom>
          <a:noFill/>
        </p:spPr>
        <p:txBody>
          <a:bodyPr wrap="square" rtlCol="0">
            <a:spAutoFit/>
          </a:bodyPr>
          <a:lstStyle/>
          <a:p>
            <a:r>
              <a:rPr lang="en-US" sz="900" smtClean="0"/>
              <a:t>Source: http</a:t>
            </a:r>
            <a:r>
              <a:rPr lang="en-US" sz="900" dirty="0"/>
              <a:t>://</a:t>
            </a:r>
            <a:r>
              <a:rPr lang="en-US" sz="900" dirty="0" err="1"/>
              <a:t>www.kattler.dk</a:t>
            </a:r>
            <a:r>
              <a:rPr lang="en-US" sz="900" dirty="0"/>
              <a:t>/</a:t>
            </a:r>
            <a:r>
              <a:rPr lang="en-US" sz="900" dirty="0" err="1"/>
              <a:t>schiolers</a:t>
            </a:r>
            <a:r>
              <a:rPr lang="en-US" sz="900" dirty="0"/>
              <a:t>/</a:t>
            </a:r>
            <a:r>
              <a:rPr lang="en-US" sz="900" dirty="0" err="1"/>
              <a:t>uk</a:t>
            </a:r>
            <a:r>
              <a:rPr lang="en-US" sz="900" dirty="0"/>
              <a:t>/156.html</a:t>
            </a:r>
          </a:p>
        </p:txBody>
      </p:sp>
    </p:spTree>
    <p:extLst>
      <p:ext uri="{BB962C8B-B14F-4D97-AF65-F5344CB8AC3E}">
        <p14:creationId xmlns:p14="http://schemas.microsoft.com/office/powerpoint/2010/main" val="140074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98711" y="190472"/>
            <a:ext cx="1183337" cy="369332"/>
          </a:xfrm>
          <a:prstGeom prst="rect">
            <a:avLst/>
          </a:prstGeom>
          <a:noFill/>
        </p:spPr>
        <p:txBody>
          <a:bodyPr wrap="none" rtlCol="0">
            <a:spAutoFit/>
          </a:bodyPr>
          <a:lstStyle/>
          <a:p>
            <a:r>
              <a:rPr lang="en-US" dirty="0" smtClean="0">
                <a:solidFill>
                  <a:schemeClr val="bg1">
                    <a:lumMod val="65000"/>
                  </a:schemeClr>
                </a:solidFill>
                <a:latin typeface="Chinese Takeaway" charset="0"/>
                <a:ea typeface="Chinese Takeaway" charset="0"/>
                <a:cs typeface="Chinese Takeaway" charset="0"/>
              </a:rPr>
              <a:t>Exhibit 2</a:t>
            </a:r>
            <a:endParaRPr lang="en-US" dirty="0">
              <a:solidFill>
                <a:schemeClr val="bg1">
                  <a:lumMod val="65000"/>
                </a:schemeClr>
              </a:solidFill>
              <a:latin typeface="Chinese Takeaway" charset="0"/>
              <a:ea typeface="Chinese Takeaway" charset="0"/>
              <a:cs typeface="Chinese Takeaway" charset="0"/>
            </a:endParaRPr>
          </a:p>
        </p:txBody>
      </p:sp>
      <p:sp>
        <p:nvSpPr>
          <p:cNvPr id="3" name="TextBox 2"/>
          <p:cNvSpPr txBox="1"/>
          <p:nvPr/>
        </p:nvSpPr>
        <p:spPr>
          <a:xfrm>
            <a:off x="670687" y="1242715"/>
            <a:ext cx="5714540" cy="2585323"/>
          </a:xfrm>
          <a:prstGeom prst="rect">
            <a:avLst/>
          </a:prstGeom>
          <a:noFill/>
        </p:spPr>
        <p:txBody>
          <a:bodyPr wrap="square" rtlCol="0">
            <a:spAutoFit/>
          </a:bodyPr>
          <a:lstStyle/>
          <a:p>
            <a:r>
              <a:rPr lang="en-US" dirty="0"/>
              <a:t>Under the Song Dynasty </a:t>
            </a:r>
            <a:r>
              <a:rPr lang="en-US" dirty="0" smtClean="0"/>
              <a:t>960 AD </a:t>
            </a:r>
            <a:r>
              <a:rPr lang="en-US" dirty="0"/>
              <a:t>– </a:t>
            </a:r>
            <a:r>
              <a:rPr lang="en-US" dirty="0" smtClean="0"/>
              <a:t>1279 AD</a:t>
            </a:r>
            <a:r>
              <a:rPr lang="en-US" dirty="0"/>
              <a:t>, the population grew  to 100 million people. One of the reasons for this was the Dragon backbone pump. The dragon backbone was a water lifting device that pulled water from a canal into another, higher area – kind of like an escalator. The machine worked when people would pedal to make the wooden pump operate. With water available to new areas, farmers were able to grow even more food. The technique is still used today.</a:t>
            </a:r>
          </a:p>
        </p:txBody>
      </p:sp>
      <p:sp>
        <p:nvSpPr>
          <p:cNvPr id="4" name="TextBox 3"/>
          <p:cNvSpPr txBox="1"/>
          <p:nvPr/>
        </p:nvSpPr>
        <p:spPr>
          <a:xfrm>
            <a:off x="1847850" y="781050"/>
            <a:ext cx="3360215" cy="461665"/>
          </a:xfrm>
          <a:prstGeom prst="rect">
            <a:avLst/>
          </a:prstGeom>
          <a:noFill/>
        </p:spPr>
        <p:txBody>
          <a:bodyPr wrap="none" rtlCol="0">
            <a:spAutoFit/>
          </a:bodyPr>
          <a:lstStyle/>
          <a:p>
            <a:r>
              <a:rPr lang="en-US" sz="2400" dirty="0" smtClean="0">
                <a:latin typeface="Chinese Asian Style" charset="0"/>
                <a:ea typeface="Chinese Asian Style" charset="0"/>
                <a:cs typeface="Chinese Asian Style" charset="0"/>
              </a:rPr>
              <a:t>Dragon Backbone Pump</a:t>
            </a:r>
            <a:endParaRPr lang="en-US" sz="2400" dirty="0">
              <a:latin typeface="Chinese Asian Style" charset="0"/>
              <a:ea typeface="Chinese Asian Style" charset="0"/>
              <a:cs typeface="Chinese Asian Style"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614"/>
          <a:stretch/>
        </p:blipFill>
        <p:spPr>
          <a:xfrm>
            <a:off x="1519688" y="4017538"/>
            <a:ext cx="3879023" cy="4721702"/>
          </a:xfrm>
          <a:prstGeom prst="rect">
            <a:avLst/>
          </a:prstGeom>
        </p:spPr>
      </p:pic>
    </p:spTree>
    <p:extLst>
      <p:ext uri="{BB962C8B-B14F-4D97-AF65-F5344CB8AC3E}">
        <p14:creationId xmlns:p14="http://schemas.microsoft.com/office/powerpoint/2010/main" val="1050519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0631" y="2744896"/>
            <a:ext cx="947297" cy="642102"/>
          </a:xfrm>
          <a:prstGeom prst="roundRect">
            <a:avLst>
              <a:gd name="adj" fmla="val 5336"/>
            </a:avLst>
          </a:prstGeom>
          <a:solidFill>
            <a:srgbClr val="87BADC"/>
          </a:solidFill>
          <a:ln>
            <a:solidFill>
              <a:srgbClr val="046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721563" y="35212"/>
            <a:ext cx="1136850"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3</a:t>
            </a:r>
            <a:endParaRPr lang="en-US" dirty="0">
              <a:latin typeface="Chinese Takeaway" charset="0"/>
              <a:ea typeface="Chinese Takeaway" charset="0"/>
              <a:cs typeface="Chinese Takeaway" charset="0"/>
            </a:endParaRPr>
          </a:p>
        </p:txBody>
      </p:sp>
      <p:sp>
        <p:nvSpPr>
          <p:cNvPr id="5" name="TextBox 4"/>
          <p:cNvSpPr txBox="1"/>
          <p:nvPr/>
        </p:nvSpPr>
        <p:spPr>
          <a:xfrm>
            <a:off x="1015103" y="358445"/>
            <a:ext cx="4610558" cy="646331"/>
          </a:xfrm>
          <a:prstGeom prst="rect">
            <a:avLst/>
          </a:prstGeom>
          <a:noFill/>
        </p:spPr>
        <p:txBody>
          <a:bodyPr wrap="none" rtlCol="0">
            <a:spAutoFit/>
          </a:bodyPr>
          <a:lstStyle/>
          <a:p>
            <a:r>
              <a:rPr lang="en-US" sz="3600" dirty="0" smtClean="0">
                <a:solidFill>
                  <a:schemeClr val="accent5">
                    <a:lumMod val="75000"/>
                  </a:schemeClr>
                </a:solidFill>
                <a:latin typeface="Chinese Asian Style" charset="0"/>
                <a:ea typeface="Chinese Asian Style" charset="0"/>
                <a:cs typeface="Chinese Asian Style" charset="0"/>
              </a:rPr>
              <a:t>Chinese Wet Compass</a:t>
            </a:r>
            <a:endParaRPr lang="en-US" sz="3600" dirty="0">
              <a:solidFill>
                <a:schemeClr val="accent5">
                  <a:lumMod val="75000"/>
                </a:schemeClr>
              </a:solidFill>
              <a:latin typeface="Chinese Asian Style" charset="0"/>
              <a:ea typeface="Chinese Asian Style" charset="0"/>
              <a:cs typeface="Chinese Asian Style"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51" y="1249375"/>
            <a:ext cx="2644459" cy="82787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71405" y="3628378"/>
            <a:ext cx="1006137" cy="68621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58" y="4588330"/>
            <a:ext cx="1008943" cy="6881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31" y="5454096"/>
            <a:ext cx="1008944" cy="688128"/>
          </a:xfrm>
          <a:prstGeom prst="rect">
            <a:avLst/>
          </a:prstGeom>
        </p:spPr>
      </p:pic>
      <p:sp>
        <p:nvSpPr>
          <p:cNvPr id="13" name="TextBox 12"/>
          <p:cNvSpPr txBox="1"/>
          <p:nvPr/>
        </p:nvSpPr>
        <p:spPr>
          <a:xfrm>
            <a:off x="266627" y="6454122"/>
            <a:ext cx="6388798" cy="2477601"/>
          </a:xfrm>
          <a:prstGeom prst="rect">
            <a:avLst/>
          </a:prstGeom>
          <a:noFill/>
        </p:spPr>
        <p:txBody>
          <a:bodyPr wrap="square" rtlCol="0">
            <a:spAutoFit/>
          </a:bodyPr>
          <a:lstStyle/>
          <a:p>
            <a:pPr lvl="0"/>
            <a:r>
              <a:rPr lang="en-US" altLang="en-US" sz="1400" dirty="0">
                <a:latin typeface="Arial" charset="0"/>
              </a:rPr>
              <a:t>Now watch what happens. The paper clip should eventually point north/south. Try turning the bowl around to see if your compass will turn back to the north again</a:t>
            </a:r>
            <a:r>
              <a:rPr lang="en-US" altLang="en-US" sz="1400" dirty="0" smtClean="0">
                <a:latin typeface="Arial" charset="0"/>
              </a:rPr>
              <a:t>.</a:t>
            </a:r>
          </a:p>
          <a:p>
            <a:pPr lvl="0"/>
            <a:endParaRPr lang="en-US" altLang="en-US" sz="1400" dirty="0">
              <a:latin typeface="Arial" charset="0"/>
            </a:endParaRPr>
          </a:p>
          <a:p>
            <a:r>
              <a:rPr lang="en-US" sz="1400" b="1" dirty="0" smtClean="0">
                <a:latin typeface="Arial" charset="0"/>
                <a:ea typeface="Arial" charset="0"/>
                <a:cs typeface="Arial" charset="0"/>
              </a:rPr>
              <a:t>What </a:t>
            </a:r>
            <a:r>
              <a:rPr lang="en-US" sz="1400" b="1" dirty="0">
                <a:latin typeface="Arial" charset="0"/>
                <a:ea typeface="Arial" charset="0"/>
                <a:cs typeface="Arial" charset="0"/>
              </a:rPr>
              <a:t>happened</a:t>
            </a:r>
            <a:r>
              <a:rPr lang="en-US" sz="1400" b="1" dirty="0" smtClean="0">
                <a:latin typeface="Arial" charset="0"/>
                <a:ea typeface="Arial" charset="0"/>
                <a:cs typeface="Arial" charset="0"/>
              </a:rPr>
              <a:t>?</a:t>
            </a:r>
          </a:p>
          <a:p>
            <a:endParaRPr lang="en-US" sz="1100" dirty="0">
              <a:latin typeface="Arial" charset="0"/>
              <a:ea typeface="Arial" charset="0"/>
              <a:cs typeface="Arial" charset="0"/>
            </a:endParaRPr>
          </a:p>
          <a:p>
            <a:r>
              <a:rPr lang="en-US" sz="1400" dirty="0">
                <a:latin typeface="Arial" charset="0"/>
                <a:ea typeface="Arial" charset="0"/>
                <a:cs typeface="Arial" charset="0"/>
              </a:rPr>
              <a:t>The earth produces a magnetic field. It's not strong enough to make refrigerators start flying around, but it is enough to align lighter magnetic objects with it. By floating the magnetized paperclip in the water you freed it up from other forces </a:t>
            </a:r>
            <a:r>
              <a:rPr lang="en-US" sz="1400" dirty="0" smtClean="0">
                <a:latin typeface="Arial" charset="0"/>
                <a:ea typeface="Arial" charset="0"/>
                <a:cs typeface="Arial" charset="0"/>
              </a:rPr>
              <a:t>so </a:t>
            </a:r>
            <a:r>
              <a:rPr lang="en-US" sz="1400" dirty="0">
                <a:latin typeface="Arial" charset="0"/>
                <a:ea typeface="Arial" charset="0"/>
                <a:cs typeface="Arial" charset="0"/>
              </a:rPr>
              <a:t>that it could be pulled around by the earth's magnetic field.</a:t>
            </a:r>
          </a:p>
          <a:p>
            <a:endParaRPr lang="en-US" dirty="0"/>
          </a:p>
        </p:txBody>
      </p:sp>
      <p:sp>
        <p:nvSpPr>
          <p:cNvPr id="19" name="Rectangle 18"/>
          <p:cNvSpPr>
            <a:spLocks noChangeArrowheads="1"/>
          </p:cNvSpPr>
          <p:nvPr/>
        </p:nvSpPr>
        <p:spPr bwMode="auto">
          <a:xfrm>
            <a:off x="1690814" y="2394718"/>
            <a:ext cx="459917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rPr>
              <a:t>What to do</a:t>
            </a:r>
            <a:r>
              <a:rPr kumimoji="0" lang="en-US" altLang="en-US" sz="1400" b="1" i="0" u="none" strike="noStrike" cap="none" normalizeH="0" baseline="0" dirty="0" smtClean="0">
                <a:ln>
                  <a:noFill/>
                </a:ln>
                <a:solidFill>
                  <a:schemeClr val="tx1"/>
                </a:solidFill>
                <a:effectLst/>
                <a:latin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altLang="en-US" sz="1400" dirty="0" smtClean="0">
                <a:latin typeface="Arial" charset="0"/>
              </a:rPr>
              <a:t>S</a:t>
            </a:r>
            <a:r>
              <a:rPr kumimoji="0" lang="en-US" altLang="en-US" sz="1400" b="0" i="0" u="none" strike="noStrike" cap="none" normalizeH="0" baseline="0" dirty="0" smtClean="0">
                <a:ln>
                  <a:noFill/>
                </a:ln>
                <a:solidFill>
                  <a:schemeClr val="tx1"/>
                </a:solidFill>
                <a:effectLst/>
                <a:latin typeface="Arial" charset="0"/>
              </a:rPr>
              <a:t>traighten the </a:t>
            </a:r>
            <a:r>
              <a:rPr kumimoji="0" lang="en-US" altLang="en-US" sz="1400" b="0" i="0" u="none" strike="noStrike" cap="none" normalizeH="0" baseline="0" dirty="0">
                <a:ln>
                  <a:noFill/>
                </a:ln>
                <a:solidFill>
                  <a:schemeClr val="tx1"/>
                </a:solidFill>
                <a:effectLst/>
                <a:latin typeface="Arial" charset="0"/>
              </a:rPr>
              <a:t>paperclip. Try to get it as straight as possible, but be careful not to poke </a:t>
            </a:r>
            <a:r>
              <a:rPr kumimoji="0" lang="en-US" altLang="en-US" sz="1400" b="0" i="0" u="none" strike="noStrike" cap="none" normalizeH="0" baseline="0" dirty="0" smtClean="0">
                <a:ln>
                  <a:noFill/>
                </a:ln>
                <a:solidFill>
                  <a:schemeClr val="tx1"/>
                </a:solidFill>
                <a:effectLst/>
                <a:latin typeface="Arial" charset="0"/>
              </a:rPr>
              <a:t>yourself!</a:t>
            </a:r>
            <a:r>
              <a:rPr kumimoji="0" lang="en-US" altLang="en-US" sz="1400" b="0" i="0" u="none" strike="noStrike" cap="none" normalizeH="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1"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1"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400" b="1" i="0" u="none" strike="noStrike" cap="none" normalizeH="0" baseline="0" dirty="0" smtClean="0">
                <a:ln>
                  <a:noFill/>
                </a:ln>
                <a:solidFill>
                  <a:schemeClr val="tx1"/>
                </a:solidFill>
                <a:effectLst/>
                <a:latin typeface="Arial" charset="0"/>
              </a:rPr>
              <a:t>Magnetize ½ </a:t>
            </a:r>
            <a:r>
              <a:rPr lang="en-US" altLang="en-US" sz="1400" b="1" dirty="0" smtClean="0">
                <a:latin typeface="Arial" charset="0"/>
              </a:rPr>
              <a:t>of the </a:t>
            </a:r>
            <a:r>
              <a:rPr kumimoji="0" lang="en-US" altLang="en-US" sz="1400" b="1" i="0" u="none" strike="noStrike" cap="none" normalizeH="0" baseline="0" dirty="0" smtClean="0">
                <a:ln>
                  <a:noFill/>
                </a:ln>
                <a:solidFill>
                  <a:schemeClr val="tx1"/>
                </a:solidFill>
                <a:effectLst/>
                <a:latin typeface="Arial" charset="0"/>
              </a:rPr>
              <a:t>paperclip </a:t>
            </a:r>
            <a:r>
              <a:rPr kumimoji="0" lang="en-US" altLang="en-US" sz="1400" b="0" i="0" u="none" strike="noStrike" cap="none" normalizeH="0" baseline="0" dirty="0">
                <a:ln>
                  <a:noFill/>
                </a:ln>
                <a:solidFill>
                  <a:schemeClr val="tx1"/>
                </a:solidFill>
                <a:effectLst/>
                <a:latin typeface="Arial" charset="0"/>
              </a:rPr>
              <a:t>by rubbing it against the magnet for about a minute. </a:t>
            </a:r>
            <a:r>
              <a:rPr kumimoji="0" lang="en-US" altLang="en-US" sz="1400" i="0" u="none" strike="noStrike" cap="none" normalizeH="0" baseline="0" dirty="0" smtClean="0">
                <a:ln>
                  <a:noFill/>
                </a:ln>
                <a:solidFill>
                  <a:schemeClr val="tx1"/>
                </a:solidFill>
                <a:effectLst/>
                <a:latin typeface="Arial" charset="0"/>
              </a:rPr>
              <a:t>Make sure to use the same side of the magnet the whole time.</a:t>
            </a:r>
            <a:endParaRPr kumimoji="0" lang="en-US" altLang="en-US" sz="1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400" b="0" i="0" u="none" strike="noStrike" cap="none" normalizeH="0" baseline="0" dirty="0" smtClean="0">
                <a:ln>
                  <a:noFill/>
                </a:ln>
                <a:solidFill>
                  <a:schemeClr val="tx1"/>
                </a:solidFill>
                <a:effectLst/>
                <a:latin typeface="Arial" charset="0"/>
              </a:rPr>
              <a:t>Poke </a:t>
            </a:r>
            <a:r>
              <a:rPr kumimoji="0" lang="en-US" altLang="en-US" sz="1400" b="0" i="0" u="none" strike="noStrike" cap="none" normalizeH="0" baseline="0" dirty="0">
                <a:ln>
                  <a:noFill/>
                </a:ln>
                <a:solidFill>
                  <a:schemeClr val="tx1"/>
                </a:solidFill>
                <a:effectLst/>
                <a:latin typeface="Arial" charset="0"/>
              </a:rPr>
              <a:t>the paper clip through the </a:t>
            </a:r>
            <a:r>
              <a:rPr kumimoji="0" lang="en-US" altLang="en-US" sz="1400" b="0" i="0" u="none" strike="noStrike" cap="none" normalizeH="0" baseline="0" dirty="0" smtClean="0">
                <a:ln>
                  <a:noFill/>
                </a:ln>
                <a:solidFill>
                  <a:schemeClr val="tx1"/>
                </a:solidFill>
                <a:effectLst/>
                <a:latin typeface="Arial" charset="0"/>
              </a:rPr>
              <a:t>cork until </a:t>
            </a:r>
            <a:r>
              <a:rPr kumimoji="0" lang="en-US" altLang="en-US" sz="1400" b="0" i="0" u="none" strike="noStrike" cap="none" normalizeH="0" baseline="0" dirty="0">
                <a:ln>
                  <a:noFill/>
                </a:ln>
                <a:solidFill>
                  <a:schemeClr val="tx1"/>
                </a:solidFill>
                <a:effectLst/>
                <a:latin typeface="Arial" charset="0"/>
              </a:rPr>
              <a:t>the cork is on the center of your </a:t>
            </a:r>
            <a:r>
              <a:rPr kumimoji="0" lang="en-US" altLang="en-US" sz="1400" b="0" i="0" u="none" strike="noStrike" cap="none" normalizeH="0" baseline="0" dirty="0" smtClean="0">
                <a:ln>
                  <a:noFill/>
                </a:ln>
                <a:solidFill>
                  <a:schemeClr val="tx1"/>
                </a:solidFill>
                <a:effectLst/>
                <a:latin typeface="Arial" charset="0"/>
              </a:rPr>
              <a:t>paperclip.</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400" b="0" i="0" u="none" strike="noStrike" cap="none" normalizeH="0" baseline="0" dirty="0" smtClean="0">
                <a:ln>
                  <a:noFill/>
                </a:ln>
                <a:solidFill>
                  <a:schemeClr val="tx1"/>
                </a:solidFill>
                <a:effectLst/>
                <a:latin typeface="Arial" charset="0"/>
              </a:rPr>
              <a:t>Float the </a:t>
            </a:r>
            <a:r>
              <a:rPr kumimoji="0" lang="en-US" altLang="en-US" sz="1400" b="0" i="0" u="none" strike="noStrike" cap="none" normalizeH="0" baseline="0" dirty="0">
                <a:ln>
                  <a:noFill/>
                </a:ln>
                <a:solidFill>
                  <a:schemeClr val="tx1"/>
                </a:solidFill>
                <a:effectLst/>
                <a:latin typeface="Arial" charset="0"/>
              </a:rPr>
              <a:t>paperclip/cork combo in the bowl of </a:t>
            </a:r>
            <a:r>
              <a:rPr kumimoji="0" lang="en-US" altLang="en-US" sz="1400" b="0" i="0" u="none" strike="noStrike" cap="none" normalizeH="0" baseline="0" dirty="0" smtClean="0">
                <a:ln>
                  <a:noFill/>
                </a:ln>
                <a:solidFill>
                  <a:schemeClr val="tx1"/>
                </a:solidFill>
                <a:effectLst/>
                <a:latin typeface="Arial" charset="0"/>
              </a:rPr>
              <a:t>water</a:t>
            </a:r>
            <a:r>
              <a:rPr kumimoji="0" lang="en-US" altLang="en-US" sz="1400" b="0" i="0" u="none" strike="noStrike" cap="none" normalizeH="0" dirty="0" smtClean="0">
                <a:ln>
                  <a:noFill/>
                </a:ln>
                <a:solidFill>
                  <a:schemeClr val="tx1"/>
                </a:solidFill>
                <a:effectLst/>
                <a:latin typeface="Arial" charset="0"/>
              </a:rPr>
              <a:t> and </a:t>
            </a:r>
            <a:r>
              <a:rPr lang="en-US" altLang="en-US" sz="1400" dirty="0" smtClean="0">
                <a:latin typeface="Arial" charset="0"/>
              </a:rPr>
              <a:t>let it sit. </a:t>
            </a:r>
            <a:endParaRPr kumimoji="0" lang="en-US" altLang="en-US" sz="14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charset="0"/>
            </a:endParaRPr>
          </a:p>
        </p:txBody>
      </p:sp>
      <p:sp>
        <p:nvSpPr>
          <p:cNvPr id="16" name="TextBox 15"/>
          <p:cNvSpPr txBox="1"/>
          <p:nvPr/>
        </p:nvSpPr>
        <p:spPr>
          <a:xfrm>
            <a:off x="2488262" y="992143"/>
            <a:ext cx="1664238" cy="307777"/>
          </a:xfrm>
          <a:prstGeom prst="rect">
            <a:avLst/>
          </a:prstGeom>
          <a:noFill/>
        </p:spPr>
        <p:txBody>
          <a:bodyPr wrap="none" rtlCol="0">
            <a:spAutoFit/>
          </a:bodyPr>
          <a:lstStyle/>
          <a:p>
            <a:r>
              <a:rPr lang="en-US" sz="1400" b="1" dirty="0" smtClean="0">
                <a:latin typeface="Arial" charset="0"/>
                <a:ea typeface="Arial" charset="0"/>
                <a:cs typeface="Arial" charset="0"/>
              </a:rPr>
              <a:t>What you’ll need:</a:t>
            </a:r>
            <a:endParaRPr lang="en-US" sz="1400" b="1" dirty="0">
              <a:latin typeface="Arial" charset="0"/>
              <a:ea typeface="Arial" charset="0"/>
              <a:cs typeface="Arial" charset="0"/>
            </a:endParaRP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61246" b="83737" l="5381" r="95291"/>
                    </a14:imgEffect>
                  </a14:imgLayer>
                </a14:imgProps>
              </a:ext>
            </a:extLst>
          </a:blip>
          <a:srcRect t="58662" r="1928" b="12736"/>
          <a:stretch/>
        </p:blipFill>
        <p:spPr>
          <a:xfrm rot="19233801">
            <a:off x="441158" y="3034650"/>
            <a:ext cx="848142" cy="16027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2200" b="96767" l="10000" r="90000"/>
                    </a14:imgEffect>
                  </a14:imgLayer>
                </a14:imgProps>
              </a:ext>
            </a:extLst>
          </a:blip>
          <a:srcRect b="29710"/>
          <a:stretch/>
        </p:blipFill>
        <p:spPr>
          <a:xfrm rot="16200000">
            <a:off x="717173" y="2730660"/>
            <a:ext cx="869993" cy="611518"/>
          </a:xfrm>
          <a:prstGeom prst="rect">
            <a:avLst/>
          </a:prstGeom>
        </p:spPr>
      </p:pic>
      <p:sp>
        <p:nvSpPr>
          <p:cNvPr id="6" name="TextBox 5"/>
          <p:cNvSpPr txBox="1"/>
          <p:nvPr/>
        </p:nvSpPr>
        <p:spPr>
          <a:xfrm>
            <a:off x="0" y="8860011"/>
            <a:ext cx="4926349" cy="230832"/>
          </a:xfrm>
          <a:prstGeom prst="rect">
            <a:avLst/>
          </a:prstGeom>
          <a:noFill/>
        </p:spPr>
        <p:txBody>
          <a:bodyPr wrap="none" rtlCol="0">
            <a:spAutoFit/>
          </a:bodyPr>
          <a:lstStyle/>
          <a:p>
            <a:r>
              <a:rPr lang="en-US" sz="900" dirty="0" smtClean="0"/>
              <a:t>Adapted from: http</a:t>
            </a:r>
            <a:r>
              <a:rPr lang="en-US" sz="900" dirty="0"/>
              <a:t>://</a:t>
            </a:r>
            <a:r>
              <a:rPr lang="en-US" sz="900" dirty="0" err="1"/>
              <a:t>www.chabad.org</a:t>
            </a:r>
            <a:r>
              <a:rPr lang="en-US" sz="900" dirty="0"/>
              <a:t>/kids/</a:t>
            </a:r>
            <a:r>
              <a:rPr lang="en-US" sz="900" dirty="0" err="1"/>
              <a:t>whatif</a:t>
            </a:r>
            <a:r>
              <a:rPr lang="en-US" sz="900" dirty="0"/>
              <a:t>/</a:t>
            </a:r>
            <a:r>
              <a:rPr lang="en-US" sz="900" dirty="0" err="1"/>
              <a:t>default_cdo</a:t>
            </a:r>
            <a:r>
              <a:rPr lang="en-US" sz="900" dirty="0"/>
              <a:t>/aid/951799/</a:t>
            </a:r>
            <a:r>
              <a:rPr lang="en-US" sz="900" dirty="0" err="1"/>
              <a:t>jewish</a:t>
            </a:r>
            <a:r>
              <a:rPr lang="en-US" sz="900" dirty="0"/>
              <a:t>/</a:t>
            </a:r>
            <a:r>
              <a:rPr lang="en-US" sz="900" dirty="0" err="1"/>
              <a:t>Experiment.htm</a:t>
            </a:r>
            <a:endParaRPr lang="en-US" sz="900" dirty="0"/>
          </a:p>
        </p:txBody>
      </p:sp>
    </p:spTree>
    <p:extLst>
      <p:ext uri="{BB962C8B-B14F-4D97-AF65-F5344CB8AC3E}">
        <p14:creationId xmlns:p14="http://schemas.microsoft.com/office/powerpoint/2010/main" val="155696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1563" y="35212"/>
            <a:ext cx="1186543"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4</a:t>
            </a:r>
            <a:endParaRPr lang="en-US" dirty="0">
              <a:latin typeface="Chinese Takeaway" charset="0"/>
              <a:ea typeface="Chinese Takeaway" charset="0"/>
              <a:cs typeface="Chinese Takeaway" charset="0"/>
            </a:endParaRPr>
          </a:p>
        </p:txBody>
      </p:sp>
      <p:sp>
        <p:nvSpPr>
          <p:cNvPr id="5" name="TextBox 4"/>
          <p:cNvSpPr txBox="1"/>
          <p:nvPr/>
        </p:nvSpPr>
        <p:spPr>
          <a:xfrm>
            <a:off x="1027388" y="512361"/>
            <a:ext cx="4610558" cy="646331"/>
          </a:xfrm>
          <a:prstGeom prst="rect">
            <a:avLst/>
          </a:prstGeom>
          <a:noFill/>
        </p:spPr>
        <p:txBody>
          <a:bodyPr wrap="none" rtlCol="0">
            <a:spAutoFit/>
          </a:bodyPr>
          <a:lstStyle/>
          <a:p>
            <a:r>
              <a:rPr lang="en-US" sz="3600" dirty="0" smtClean="0">
                <a:solidFill>
                  <a:schemeClr val="accent5">
                    <a:lumMod val="75000"/>
                  </a:schemeClr>
                </a:solidFill>
                <a:latin typeface="Chinese Asian Style" charset="0"/>
                <a:ea typeface="Chinese Asian Style" charset="0"/>
                <a:cs typeface="Chinese Asian Style" charset="0"/>
              </a:rPr>
              <a:t>Chinese Wet Compass</a:t>
            </a:r>
            <a:endParaRPr lang="en-US" sz="3600" dirty="0">
              <a:solidFill>
                <a:schemeClr val="accent5">
                  <a:lumMod val="75000"/>
                </a:schemeClr>
              </a:solidFill>
              <a:latin typeface="Chinese Asian Style" charset="0"/>
              <a:ea typeface="Chinese Asian Style" charset="0"/>
              <a:cs typeface="Chinese Asian Style" charset="0"/>
            </a:endParaRPr>
          </a:p>
        </p:txBody>
      </p:sp>
      <p:sp>
        <p:nvSpPr>
          <p:cNvPr id="8" name="TextBox 7"/>
          <p:cNvSpPr txBox="1"/>
          <p:nvPr/>
        </p:nvSpPr>
        <p:spPr>
          <a:xfrm>
            <a:off x="324427" y="1300185"/>
            <a:ext cx="6387590" cy="2862322"/>
          </a:xfrm>
          <a:prstGeom prst="rect">
            <a:avLst/>
          </a:prstGeom>
          <a:noFill/>
        </p:spPr>
        <p:txBody>
          <a:bodyPr wrap="square" rtlCol="0">
            <a:spAutoFit/>
          </a:bodyPr>
          <a:lstStyle/>
          <a:p>
            <a:r>
              <a:rPr lang="en-US" dirty="0" smtClean="0"/>
              <a:t>One of the first recordings of using a compass for navigation was during the Song Dynasty from 960 – 1279 AD. These compasses were made by floating a magnetized needle in water. The needle could move freely in the water and point to the earth’s magnetic poles no matter the movement from the ship. </a:t>
            </a:r>
          </a:p>
          <a:p>
            <a:endParaRPr lang="en-US" dirty="0"/>
          </a:p>
          <a:p>
            <a:r>
              <a:rPr lang="en-US" dirty="0" smtClean="0"/>
              <a:t>Considered to have one of the greatest impacts on human civilization, the compass changed the ability to trade via sea. Trading ships were now able to safely sail as far as Arabia without getting lost. China traveled farther and faster than others.  </a:t>
            </a:r>
            <a:endParaRPr lang="en-US" dirty="0"/>
          </a:p>
        </p:txBody>
      </p:sp>
      <p:pic>
        <p:nvPicPr>
          <p:cNvPr id="9" name="Picture 8"/>
          <p:cNvPicPr>
            <a:picLocks noChangeAspect="1"/>
          </p:cNvPicPr>
          <p:nvPr/>
        </p:nvPicPr>
        <p:blipFill>
          <a:blip r:embed="rId3"/>
          <a:stretch>
            <a:fillRect/>
          </a:stretch>
        </p:blipFill>
        <p:spPr>
          <a:xfrm>
            <a:off x="407068" y="4368536"/>
            <a:ext cx="3019685" cy="3261260"/>
          </a:xfrm>
          <a:prstGeom prst="rect">
            <a:avLst/>
          </a:prstGeom>
        </p:spPr>
      </p:pic>
      <p:pic>
        <p:nvPicPr>
          <p:cNvPr id="10" name="Picture 9"/>
          <p:cNvPicPr>
            <a:picLocks noChangeAspect="1"/>
          </p:cNvPicPr>
          <p:nvPr/>
        </p:nvPicPr>
        <p:blipFill rotWithShape="1">
          <a:blip r:embed="rId4"/>
          <a:srcRect l="10444" r="6683"/>
          <a:stretch/>
        </p:blipFill>
        <p:spPr>
          <a:xfrm>
            <a:off x="3709143" y="6465349"/>
            <a:ext cx="2919426" cy="1892225"/>
          </a:xfrm>
          <a:prstGeom prst="rect">
            <a:avLst/>
          </a:prstGeom>
        </p:spPr>
      </p:pic>
      <p:sp>
        <p:nvSpPr>
          <p:cNvPr id="11" name="TextBox 10"/>
          <p:cNvSpPr txBox="1"/>
          <p:nvPr/>
        </p:nvSpPr>
        <p:spPr>
          <a:xfrm>
            <a:off x="3792592" y="5067057"/>
            <a:ext cx="2783276" cy="1384995"/>
          </a:xfrm>
          <a:prstGeom prst="rect">
            <a:avLst/>
          </a:prstGeom>
          <a:noFill/>
        </p:spPr>
        <p:txBody>
          <a:bodyPr wrap="square" rtlCol="0">
            <a:spAutoFit/>
          </a:bodyPr>
          <a:lstStyle/>
          <a:p>
            <a:r>
              <a:rPr lang="en-US" sz="1400" i="1" dirty="0" smtClean="0"/>
              <a:t>Below: The bronze compass with the magnetized spoon was used on land, mostly for fortune telling and  Feng </a:t>
            </a:r>
            <a:r>
              <a:rPr lang="en-US" sz="1400" i="1" dirty="0" err="1" smtClean="0"/>
              <a:t>Shui</a:t>
            </a:r>
            <a:r>
              <a:rPr lang="en-US" sz="1400" i="1" dirty="0" smtClean="0"/>
              <a:t>, arranging buildings and furniture according to the forces of nature. </a:t>
            </a:r>
            <a:endParaRPr lang="en-US" sz="1400" i="1" dirty="0"/>
          </a:p>
        </p:txBody>
      </p:sp>
      <p:sp>
        <p:nvSpPr>
          <p:cNvPr id="3" name="TextBox 2"/>
          <p:cNvSpPr txBox="1"/>
          <p:nvPr/>
        </p:nvSpPr>
        <p:spPr>
          <a:xfrm>
            <a:off x="128732" y="8754894"/>
            <a:ext cx="3894015" cy="230832"/>
          </a:xfrm>
          <a:prstGeom prst="rect">
            <a:avLst/>
          </a:prstGeom>
          <a:noFill/>
        </p:spPr>
        <p:txBody>
          <a:bodyPr wrap="none" rtlCol="0">
            <a:spAutoFit/>
          </a:bodyPr>
          <a:lstStyle/>
          <a:p>
            <a:r>
              <a:rPr lang="en-US" sz="900" dirty="0" smtClean="0"/>
              <a:t>Adapted from: http</a:t>
            </a:r>
            <a:r>
              <a:rPr lang="en-US" sz="900" dirty="0"/>
              <a:t>://</a:t>
            </a:r>
            <a:r>
              <a:rPr lang="en-US" sz="900" dirty="0" err="1"/>
              <a:t>www.learnchinesehistory.com</a:t>
            </a:r>
            <a:r>
              <a:rPr lang="en-US" sz="900" dirty="0"/>
              <a:t>/history-</a:t>
            </a:r>
            <a:r>
              <a:rPr lang="en-US" sz="900" dirty="0" err="1"/>
              <a:t>chinese</a:t>
            </a:r>
            <a:r>
              <a:rPr lang="en-US" sz="900" dirty="0"/>
              <a:t>-compass/</a:t>
            </a:r>
          </a:p>
        </p:txBody>
      </p:sp>
    </p:spTree>
    <p:extLst>
      <p:ext uri="{BB962C8B-B14F-4D97-AF65-F5344CB8AC3E}">
        <p14:creationId xmlns:p14="http://schemas.microsoft.com/office/powerpoint/2010/main" val="355430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1563" y="35212"/>
            <a:ext cx="1186543"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5</a:t>
            </a:r>
            <a:endParaRPr lang="en-US" dirty="0">
              <a:latin typeface="Chinese Takeaway" charset="0"/>
              <a:ea typeface="Chinese Takeaway" charset="0"/>
              <a:cs typeface="Chinese Takeaway" charset="0"/>
            </a:endParaRPr>
          </a:p>
        </p:txBody>
      </p:sp>
      <p:sp>
        <p:nvSpPr>
          <p:cNvPr id="3" name="TextBox 2"/>
          <p:cNvSpPr txBox="1"/>
          <p:nvPr/>
        </p:nvSpPr>
        <p:spPr>
          <a:xfrm>
            <a:off x="1430989" y="946062"/>
            <a:ext cx="4289957" cy="646331"/>
          </a:xfrm>
          <a:prstGeom prst="rect">
            <a:avLst/>
          </a:prstGeom>
          <a:noFill/>
        </p:spPr>
        <p:txBody>
          <a:bodyPr wrap="none" rtlCol="0">
            <a:spAutoFit/>
          </a:bodyPr>
          <a:lstStyle/>
          <a:p>
            <a:r>
              <a:rPr lang="en-US" sz="3600" smtClean="0">
                <a:solidFill>
                  <a:schemeClr val="accent5">
                    <a:lumMod val="75000"/>
                  </a:schemeClr>
                </a:solidFill>
                <a:latin typeface="Chinese Asian Style" charset="0"/>
                <a:ea typeface="Chinese Asian Style" charset="0"/>
                <a:cs typeface="Chinese Asian Style" charset="0"/>
              </a:rPr>
              <a:t>Chinese Gunpowder</a:t>
            </a:r>
            <a:endParaRPr lang="en-US" sz="3600" dirty="0">
              <a:solidFill>
                <a:schemeClr val="accent5">
                  <a:lumMod val="75000"/>
                </a:schemeClr>
              </a:solidFill>
              <a:latin typeface="Chinese Asian Style" charset="0"/>
              <a:ea typeface="Chinese Asian Style" charset="0"/>
              <a:cs typeface="Chinese Asian Style" charset="0"/>
            </a:endParaRPr>
          </a:p>
        </p:txBody>
      </p:sp>
      <p:pic>
        <p:nvPicPr>
          <p:cNvPr id="9" name="Picture 8"/>
          <p:cNvPicPr>
            <a:picLocks noChangeAspect="1"/>
          </p:cNvPicPr>
          <p:nvPr/>
        </p:nvPicPr>
        <p:blipFill>
          <a:blip r:embed="rId3"/>
          <a:stretch>
            <a:fillRect/>
          </a:stretch>
        </p:blipFill>
        <p:spPr>
          <a:xfrm>
            <a:off x="2850958" y="7063171"/>
            <a:ext cx="2514632" cy="1926273"/>
          </a:xfrm>
          <a:prstGeom prst="rect">
            <a:avLst/>
          </a:prstGeom>
        </p:spPr>
      </p:pic>
      <p:pic>
        <p:nvPicPr>
          <p:cNvPr id="10" name="Picture 9"/>
          <p:cNvPicPr>
            <a:picLocks noChangeAspect="1"/>
          </p:cNvPicPr>
          <p:nvPr/>
        </p:nvPicPr>
        <p:blipFill>
          <a:blip r:embed="rId4"/>
          <a:stretch>
            <a:fillRect/>
          </a:stretch>
        </p:blipFill>
        <p:spPr>
          <a:xfrm>
            <a:off x="4347882" y="5630089"/>
            <a:ext cx="2510118" cy="18118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4451" y="1914993"/>
            <a:ext cx="2683031" cy="2683031"/>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6939"/>
          <a:stretch/>
        </p:blipFill>
        <p:spPr>
          <a:xfrm>
            <a:off x="276578" y="4563660"/>
            <a:ext cx="2657122" cy="2878278"/>
          </a:xfrm>
          <a:prstGeom prst="rect">
            <a:avLst/>
          </a:prstGeom>
        </p:spPr>
      </p:pic>
      <p:sp>
        <p:nvSpPr>
          <p:cNvPr id="5" name="TextBox 4"/>
          <p:cNvSpPr txBox="1"/>
          <p:nvPr/>
        </p:nvSpPr>
        <p:spPr>
          <a:xfrm>
            <a:off x="63799" y="8833502"/>
            <a:ext cx="3593801" cy="507831"/>
          </a:xfrm>
          <a:prstGeom prst="rect">
            <a:avLst/>
          </a:prstGeom>
          <a:noFill/>
        </p:spPr>
        <p:txBody>
          <a:bodyPr wrap="square" rtlCol="0">
            <a:spAutoFit/>
          </a:bodyPr>
          <a:lstStyle/>
          <a:p>
            <a:r>
              <a:rPr lang="en-US" sz="900" dirty="0" smtClean="0"/>
              <a:t>Source: </a:t>
            </a:r>
            <a:r>
              <a:rPr lang="en-US" sz="900" dirty="0"/>
              <a:t>https://</a:t>
            </a:r>
            <a:r>
              <a:rPr lang="en-US" sz="900" dirty="0" err="1"/>
              <a:t>www.youtube.com</a:t>
            </a:r>
            <a:r>
              <a:rPr lang="en-US" sz="900" dirty="0"/>
              <a:t>/</a:t>
            </a:r>
            <a:r>
              <a:rPr lang="en-US" sz="900" dirty="0" err="1"/>
              <a:t>watch?v</a:t>
            </a:r>
            <a:r>
              <a:rPr lang="en-US" sz="900" dirty="0"/>
              <a:t>=YpZnq8Iye1E</a:t>
            </a:r>
          </a:p>
          <a:p>
            <a:endParaRPr lang="en-US" dirty="0"/>
          </a:p>
        </p:txBody>
      </p:sp>
    </p:spTree>
    <p:extLst>
      <p:ext uri="{BB962C8B-B14F-4D97-AF65-F5344CB8AC3E}">
        <p14:creationId xmlns:p14="http://schemas.microsoft.com/office/powerpoint/2010/main" val="117519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721563" y="35212"/>
            <a:ext cx="1186543"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4</a:t>
            </a:r>
            <a:endParaRPr lang="en-US" dirty="0">
              <a:latin typeface="Chinese Takeaway" charset="0"/>
              <a:ea typeface="Chinese Takeaway" charset="0"/>
              <a:cs typeface="Chinese Takeaway" charset="0"/>
            </a:endParaRPr>
          </a:p>
        </p:txBody>
      </p:sp>
      <p:sp>
        <p:nvSpPr>
          <p:cNvPr id="3" name="TextBox 2"/>
          <p:cNvSpPr txBox="1"/>
          <p:nvPr/>
        </p:nvSpPr>
        <p:spPr>
          <a:xfrm>
            <a:off x="1431606" y="811382"/>
            <a:ext cx="4289957" cy="646331"/>
          </a:xfrm>
          <a:prstGeom prst="rect">
            <a:avLst/>
          </a:prstGeom>
          <a:noFill/>
        </p:spPr>
        <p:txBody>
          <a:bodyPr wrap="none" rtlCol="0">
            <a:spAutoFit/>
          </a:bodyPr>
          <a:lstStyle/>
          <a:p>
            <a:r>
              <a:rPr lang="en-US" sz="3600" smtClean="0">
                <a:solidFill>
                  <a:schemeClr val="accent5">
                    <a:lumMod val="75000"/>
                  </a:schemeClr>
                </a:solidFill>
                <a:latin typeface="Chinese Asian Style" charset="0"/>
                <a:ea typeface="Chinese Asian Style" charset="0"/>
                <a:cs typeface="Chinese Asian Style" charset="0"/>
              </a:rPr>
              <a:t>Chinese Gunpowder</a:t>
            </a:r>
            <a:endParaRPr lang="en-US" sz="3600" dirty="0">
              <a:solidFill>
                <a:schemeClr val="accent5">
                  <a:lumMod val="75000"/>
                </a:schemeClr>
              </a:solidFill>
              <a:latin typeface="Chinese Asian Style" charset="0"/>
              <a:ea typeface="Chinese Asian Style" charset="0"/>
              <a:cs typeface="Chinese Asian Style" charset="0"/>
            </a:endParaRPr>
          </a:p>
        </p:txBody>
      </p:sp>
      <p:sp>
        <p:nvSpPr>
          <p:cNvPr id="4" name="TextBox 3"/>
          <p:cNvSpPr txBox="1"/>
          <p:nvPr/>
        </p:nvSpPr>
        <p:spPr>
          <a:xfrm>
            <a:off x="1004047" y="1864551"/>
            <a:ext cx="5181600" cy="4801314"/>
          </a:xfrm>
          <a:prstGeom prst="rect">
            <a:avLst/>
          </a:prstGeom>
          <a:noFill/>
        </p:spPr>
        <p:txBody>
          <a:bodyPr wrap="square" rtlCol="0">
            <a:spAutoFit/>
          </a:bodyPr>
          <a:lstStyle/>
          <a:p>
            <a:r>
              <a:rPr lang="en-US" dirty="0" smtClean="0"/>
              <a:t>Around 850 AD,  Chinese alchemists  were trying to create potions to help people live longer. Instead, they discovered gunpowder. </a:t>
            </a:r>
            <a:endParaRPr lang="en-US" dirty="0"/>
          </a:p>
          <a:p>
            <a:endParaRPr lang="en-US" dirty="0" smtClean="0"/>
          </a:p>
          <a:p>
            <a:r>
              <a:rPr lang="en-US" dirty="0" smtClean="0"/>
              <a:t>By the twelve hundreds, gunpowder was used in weapons such as fire arrows, bombs, and fire lances. </a:t>
            </a:r>
          </a:p>
          <a:p>
            <a:endParaRPr lang="en-US" dirty="0"/>
          </a:p>
          <a:p>
            <a:r>
              <a:rPr lang="en-US" dirty="0" smtClean="0"/>
              <a:t>China used </a:t>
            </a:r>
            <a:r>
              <a:rPr lang="en-US" dirty="0"/>
              <a:t>g</a:t>
            </a:r>
            <a:r>
              <a:rPr lang="en-US" dirty="0" smtClean="0"/>
              <a:t>unpowder against </a:t>
            </a:r>
            <a:r>
              <a:rPr lang="en-US" dirty="0"/>
              <a:t>the Mongols who were invading from the North. </a:t>
            </a:r>
            <a:r>
              <a:rPr lang="en-US" dirty="0" smtClean="0"/>
              <a:t>They would </a:t>
            </a:r>
            <a:r>
              <a:rPr lang="en-US" dirty="0"/>
              <a:t>attach a tube of gunpowder to an arrow and launch the arrows across enemy lines. </a:t>
            </a:r>
            <a:endParaRPr lang="en-US" dirty="0" smtClean="0"/>
          </a:p>
          <a:p>
            <a:endParaRPr lang="en-US" dirty="0"/>
          </a:p>
          <a:p>
            <a:r>
              <a:rPr lang="en-US" dirty="0" smtClean="0"/>
              <a:t>Gunpowder was traded along the Silk Road to Europe and Arabia. By thirteen fifty, Arabs made gunpowder cannons. </a:t>
            </a:r>
          </a:p>
          <a:p>
            <a:endParaRPr lang="en-US" dirty="0"/>
          </a:p>
          <a:p>
            <a:r>
              <a:rPr lang="en-US" dirty="0" smtClean="0"/>
              <a:t>Handguns appeared in the four teen fifties. </a:t>
            </a:r>
            <a:endParaRPr lang="en-US" dirty="0"/>
          </a:p>
        </p:txBody>
      </p:sp>
    </p:spTree>
    <p:extLst>
      <p:ext uri="{BB962C8B-B14F-4D97-AF65-F5344CB8AC3E}">
        <p14:creationId xmlns:p14="http://schemas.microsoft.com/office/powerpoint/2010/main" val="1589935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1563" y="35212"/>
            <a:ext cx="1191352" cy="369332"/>
          </a:xfrm>
          <a:prstGeom prst="rect">
            <a:avLst/>
          </a:prstGeom>
          <a:noFill/>
        </p:spPr>
        <p:txBody>
          <a:bodyPr wrap="none" rtlCol="0">
            <a:spAutoFit/>
          </a:bodyPr>
          <a:lstStyle/>
          <a:p>
            <a:r>
              <a:rPr lang="en-US" dirty="0" smtClean="0">
                <a:latin typeface="Chinese Takeaway" charset="0"/>
                <a:ea typeface="Chinese Takeaway" charset="0"/>
                <a:cs typeface="Chinese Takeaway" charset="0"/>
              </a:rPr>
              <a:t>Exhibit 6</a:t>
            </a:r>
            <a:endParaRPr lang="en-US" dirty="0">
              <a:latin typeface="Chinese Takeaway" charset="0"/>
              <a:ea typeface="Chinese Takeaway" charset="0"/>
              <a:cs typeface="Chinese Takeaway" charset="0"/>
            </a:endParaRPr>
          </a:p>
        </p:txBody>
      </p:sp>
      <p:sp>
        <p:nvSpPr>
          <p:cNvPr id="4" name="TextBox 3"/>
          <p:cNvSpPr txBox="1"/>
          <p:nvPr/>
        </p:nvSpPr>
        <p:spPr>
          <a:xfrm>
            <a:off x="393233" y="2387561"/>
            <a:ext cx="2629438" cy="400110"/>
          </a:xfrm>
          <a:prstGeom prst="rect">
            <a:avLst/>
          </a:prstGeom>
          <a:noFill/>
        </p:spPr>
        <p:txBody>
          <a:bodyPr wrap="none" rtlCol="0">
            <a:spAutoFit/>
          </a:bodyPr>
          <a:lstStyle/>
          <a:p>
            <a:r>
              <a:rPr lang="en-US" sz="2000" dirty="0" smtClean="0">
                <a:solidFill>
                  <a:srgbClr val="FF0000"/>
                </a:solidFill>
                <a:latin typeface="Abadi MT Condensed Extra Bold" charset="0"/>
                <a:ea typeface="Abadi MT Condensed Extra Bold" charset="0"/>
                <a:cs typeface="Abadi MT Condensed Extra Bold" charset="0"/>
              </a:rPr>
              <a:t>Chinese Woodblock Print</a:t>
            </a:r>
            <a:endParaRPr lang="en-US" sz="2000" dirty="0">
              <a:solidFill>
                <a:srgbClr val="FF0000"/>
              </a:solidFill>
              <a:latin typeface="Abadi MT Condensed Extra Bold" charset="0"/>
              <a:ea typeface="Abadi MT Condensed Extra Bold" charset="0"/>
              <a:cs typeface="Abadi MT Condensed Extra Bold" charset="0"/>
            </a:endParaRPr>
          </a:p>
        </p:txBody>
      </p:sp>
      <p:sp>
        <p:nvSpPr>
          <p:cNvPr id="5" name="Rectangle 4"/>
          <p:cNvSpPr/>
          <p:nvPr/>
        </p:nvSpPr>
        <p:spPr>
          <a:xfrm>
            <a:off x="341588" y="481245"/>
            <a:ext cx="6287812" cy="8282256"/>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721247" y="2718318"/>
            <a:ext cx="2717385" cy="1926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862379" y="4788479"/>
            <a:ext cx="2522598" cy="461665"/>
          </a:xfrm>
          <a:prstGeom prst="rect">
            <a:avLst/>
          </a:prstGeom>
          <a:noFill/>
        </p:spPr>
        <p:txBody>
          <a:bodyPr wrap="square" rtlCol="0">
            <a:spAutoFit/>
          </a:bodyPr>
          <a:lstStyle/>
          <a:p>
            <a:r>
              <a:rPr lang="en-US" sz="1200" i="1" dirty="0">
                <a:solidFill>
                  <a:schemeClr val="accent1">
                    <a:lumMod val="75000"/>
                  </a:schemeClr>
                </a:solidFill>
              </a:rPr>
              <a:t>P</a:t>
            </a:r>
            <a:r>
              <a:rPr lang="en-US" sz="1200" i="1" dirty="0" smtClean="0">
                <a:solidFill>
                  <a:schemeClr val="accent1">
                    <a:lumMod val="75000"/>
                  </a:schemeClr>
                </a:solidFill>
              </a:rPr>
              <a:t>art </a:t>
            </a:r>
            <a:r>
              <a:rPr lang="en-US" sz="1200" i="1" dirty="0">
                <a:solidFill>
                  <a:schemeClr val="accent1">
                    <a:lumMod val="75000"/>
                  </a:schemeClr>
                </a:solidFill>
              </a:rPr>
              <a:t>of woodblock printing work "Dwelling in the </a:t>
            </a:r>
            <a:r>
              <a:rPr lang="en-US" sz="1200" i="1" dirty="0" err="1">
                <a:solidFill>
                  <a:schemeClr val="accent1">
                    <a:lumMod val="75000"/>
                  </a:schemeClr>
                </a:solidFill>
              </a:rPr>
              <a:t>Fuchun</a:t>
            </a:r>
            <a:r>
              <a:rPr lang="en-US" sz="1200" i="1" dirty="0">
                <a:solidFill>
                  <a:schemeClr val="accent1">
                    <a:lumMod val="75000"/>
                  </a:schemeClr>
                </a:solidFill>
              </a:rPr>
              <a:t> Mountains</a:t>
            </a:r>
            <a:r>
              <a:rPr lang="en-US" sz="1200" i="1" dirty="0" smtClean="0">
                <a:solidFill>
                  <a:schemeClr val="accent1">
                    <a:lumMod val="75000"/>
                  </a:schemeClr>
                </a:solidFill>
              </a:rPr>
              <a:t>"</a:t>
            </a:r>
            <a:endParaRPr lang="en-US" sz="1200" i="1" dirty="0">
              <a:solidFill>
                <a:schemeClr val="accent1">
                  <a:lumMod val="75000"/>
                </a:schemeClr>
              </a:solidFill>
            </a:endParaRPr>
          </a:p>
        </p:txBody>
      </p:sp>
      <p:sp>
        <p:nvSpPr>
          <p:cNvPr id="8" name="TextBox 7"/>
          <p:cNvSpPr txBox="1"/>
          <p:nvPr/>
        </p:nvSpPr>
        <p:spPr>
          <a:xfrm>
            <a:off x="393233" y="2685907"/>
            <a:ext cx="3276369" cy="2954655"/>
          </a:xfrm>
          <a:prstGeom prst="rect">
            <a:avLst/>
          </a:prstGeom>
          <a:noFill/>
        </p:spPr>
        <p:txBody>
          <a:bodyPr wrap="square" rtlCol="0">
            <a:spAutoFit/>
          </a:bodyPr>
          <a:lstStyle/>
          <a:p>
            <a:pPr fontAlgn="base"/>
            <a:r>
              <a:rPr lang="en-US" sz="1200" dirty="0"/>
              <a:t> </a:t>
            </a:r>
            <a:r>
              <a:rPr lang="en-US" sz="1200" dirty="0" smtClean="0"/>
              <a:t>    Scholars </a:t>
            </a:r>
            <a:r>
              <a:rPr lang="en-US" sz="1200" dirty="0"/>
              <a:t>believe that woodblock printing first appeared in China around </a:t>
            </a:r>
            <a:r>
              <a:rPr lang="en-US" sz="1200" dirty="0" smtClean="0"/>
              <a:t>600 AD. The </a:t>
            </a:r>
            <a:r>
              <a:rPr lang="en-US" sz="1200" dirty="0"/>
              <a:t>process for block printing on paper was perfected by the end of Tang dynasty.</a:t>
            </a:r>
          </a:p>
          <a:p>
            <a:pPr fontAlgn="base"/>
            <a:r>
              <a:rPr lang="en-US" b="1" dirty="0"/>
              <a:t> </a:t>
            </a:r>
            <a:r>
              <a:rPr lang="en-US" b="1" dirty="0" smtClean="0"/>
              <a:t>   </a:t>
            </a:r>
            <a:r>
              <a:rPr lang="en-US" sz="1200" dirty="0" smtClean="0"/>
              <a:t>Wood </a:t>
            </a:r>
            <a:r>
              <a:rPr lang="en-US" sz="1200" dirty="0"/>
              <a:t>for printing blocks usually came from date or pear trees. </a:t>
            </a:r>
            <a:r>
              <a:rPr lang="en-US" sz="1200" dirty="0" smtClean="0"/>
              <a:t>The text that people wanted printed </a:t>
            </a:r>
            <a:r>
              <a:rPr lang="en-US" sz="1200" dirty="0"/>
              <a:t>was first written on a sheet of paper. The paper was then glued face-down to the wood block and, using a knife, the characters on the paper were carefully engraved on the wood. </a:t>
            </a:r>
            <a:endParaRPr lang="en-US" sz="1200" dirty="0" smtClean="0"/>
          </a:p>
          <a:p>
            <a:pPr fontAlgn="base"/>
            <a:r>
              <a:rPr lang="en-US" sz="1200" dirty="0"/>
              <a:t> </a:t>
            </a:r>
            <a:r>
              <a:rPr lang="en-US" sz="1200" dirty="0" smtClean="0"/>
              <a:t>    After the woodblock was made, the printer put ink on top of the wood block and then carefully pressed paper onto the wood block. </a:t>
            </a:r>
            <a:endParaRPr lang="en-US" sz="1200" dirty="0"/>
          </a:p>
          <a:p>
            <a:pPr fontAlgn="base"/>
            <a:r>
              <a:rPr lang="en-US" sz="1200" dirty="0" smtClean="0"/>
              <a:t>     At </a:t>
            </a:r>
            <a:r>
              <a:rPr lang="en-US" sz="1200" dirty="0"/>
              <a:t>first, woodblock printing was mainly used for printing books on agriculture and medicine, </a:t>
            </a:r>
          </a:p>
        </p:txBody>
      </p:sp>
      <p:sp>
        <p:nvSpPr>
          <p:cNvPr id="10" name="TextBox 9"/>
          <p:cNvSpPr txBox="1"/>
          <p:nvPr/>
        </p:nvSpPr>
        <p:spPr>
          <a:xfrm>
            <a:off x="2419350" y="1377590"/>
            <a:ext cx="4106516" cy="1015663"/>
          </a:xfrm>
          <a:prstGeom prst="rect">
            <a:avLst/>
          </a:prstGeom>
          <a:noFill/>
        </p:spPr>
        <p:txBody>
          <a:bodyPr wrap="square" rtlCol="0">
            <a:spAutoFit/>
          </a:bodyPr>
          <a:lstStyle/>
          <a:p>
            <a:r>
              <a:rPr lang="en-US" sz="1200" dirty="0" smtClean="0"/>
              <a:t>     Among </a:t>
            </a:r>
            <a:r>
              <a:rPr lang="en-US" sz="1200" dirty="0"/>
              <a:t>the most significant innovations of the Tang (618–906) and Song (960–1279) dynasties were the inventions of woodblock printing and moveable type, which allowed for widespread publishing of a variety of texts, and the spreading of knowledge and literacy. </a:t>
            </a:r>
          </a:p>
        </p:txBody>
      </p:sp>
      <p:sp>
        <p:nvSpPr>
          <p:cNvPr id="12" name="TextBox 11"/>
          <p:cNvSpPr txBox="1"/>
          <p:nvPr/>
        </p:nvSpPr>
        <p:spPr>
          <a:xfrm>
            <a:off x="2419350" y="481245"/>
            <a:ext cx="3896066" cy="954107"/>
          </a:xfrm>
          <a:prstGeom prst="rect">
            <a:avLst/>
          </a:prstGeom>
          <a:noFill/>
        </p:spPr>
        <p:txBody>
          <a:bodyPr wrap="square" rtlCol="0">
            <a:spAutoFit/>
          </a:bodyPr>
          <a:lstStyle/>
          <a:p>
            <a:pPr algn="ctr"/>
            <a:r>
              <a:rPr lang="en-US" sz="2800" dirty="0" smtClean="0">
                <a:solidFill>
                  <a:schemeClr val="accent5"/>
                </a:solidFill>
                <a:latin typeface="Britannic Bold" charset="0"/>
                <a:ea typeface="Britannic Bold" charset="0"/>
                <a:cs typeface="Britannic Bold" charset="0"/>
              </a:rPr>
              <a:t>Chinese Advancements in Printing</a:t>
            </a:r>
            <a:endParaRPr lang="en-US" sz="2800" dirty="0">
              <a:solidFill>
                <a:schemeClr val="accent5"/>
              </a:solidFill>
              <a:latin typeface="Britannic Bold" charset="0"/>
              <a:ea typeface="Britannic Bold" charset="0"/>
              <a:cs typeface="Britannic Bold" charset="0"/>
            </a:endParaRPr>
          </a:p>
        </p:txBody>
      </p:sp>
      <p:sp>
        <p:nvSpPr>
          <p:cNvPr id="11" name="TextBox 10"/>
          <p:cNvSpPr txBox="1"/>
          <p:nvPr/>
        </p:nvSpPr>
        <p:spPr>
          <a:xfrm>
            <a:off x="3564218" y="5333951"/>
            <a:ext cx="3013537" cy="3693319"/>
          </a:xfrm>
          <a:prstGeom prst="rect">
            <a:avLst/>
          </a:prstGeom>
          <a:noFill/>
        </p:spPr>
        <p:txBody>
          <a:bodyPr wrap="square" rtlCol="0">
            <a:spAutoFit/>
          </a:bodyPr>
          <a:lstStyle/>
          <a:p>
            <a:pPr fontAlgn="base"/>
            <a:r>
              <a:rPr lang="en-US" sz="1200" dirty="0"/>
              <a:t>as well as for printing calendars, calligraphy, and auspicious charms. In 762, the first commercially printed books were sold in the markets of </a:t>
            </a:r>
            <a:r>
              <a:rPr lang="en-US" sz="1200" dirty="0" err="1"/>
              <a:t>Chang’an</a:t>
            </a:r>
            <a:r>
              <a:rPr lang="en-US" sz="1200" dirty="0"/>
              <a:t>, the Tang capital. In 782, printed papers were available in the marketplace as receipts for business transactions and tax payments.</a:t>
            </a:r>
          </a:p>
          <a:p>
            <a:pPr fontAlgn="base"/>
            <a:r>
              <a:rPr lang="en-US" sz="1200" dirty="0"/>
              <a:t>     Although woodblock printing played an important role in the spread of information in China, it was a time-consuming technology. For example, in 971, at the beginning of Song dynasty, the monk Zhang </a:t>
            </a:r>
            <a:r>
              <a:rPr lang="en-US" sz="1200" dirty="0" err="1"/>
              <a:t>Tuxin</a:t>
            </a:r>
            <a:r>
              <a:rPr lang="en-US" sz="1200" dirty="0"/>
              <a:t> began a project to print Buddha scriptures using wood blocks. It took him twelve years to finish printing the 1076 volumes. The limitations of woodblock printing led to the invention of moveable-type printing </a:t>
            </a:r>
            <a:r>
              <a:rPr lang="en-US" sz="1200" dirty="0" smtClean="0"/>
              <a:t>during the Song dynasty.</a:t>
            </a:r>
            <a:endParaRPr lang="en-US" sz="1200" dirty="0"/>
          </a:p>
          <a:p>
            <a:endParaRPr lang="en-US" dirty="0"/>
          </a:p>
        </p:txBody>
      </p:sp>
      <p:sp>
        <p:nvSpPr>
          <p:cNvPr id="13" name="Right Arrow Callout 12"/>
          <p:cNvSpPr/>
          <p:nvPr/>
        </p:nvSpPr>
        <p:spPr>
          <a:xfrm rot="5400000">
            <a:off x="432740" y="313306"/>
            <a:ext cx="1800117" cy="1749134"/>
          </a:xfrm>
          <a:prstGeom prst="rightArrowCallout">
            <a:avLst/>
          </a:prstGeom>
          <a:solidFill>
            <a:srgbClr val="00B050"/>
          </a:solidFill>
          <a:ln w="60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5945" y="552231"/>
            <a:ext cx="1593706" cy="584775"/>
          </a:xfrm>
          <a:prstGeom prst="rect">
            <a:avLst/>
          </a:prstGeom>
          <a:noFill/>
        </p:spPr>
        <p:txBody>
          <a:bodyPr wrap="none" rtlCol="0">
            <a:spAutoFit/>
          </a:bodyPr>
          <a:lstStyle/>
          <a:p>
            <a:r>
              <a:rPr lang="en-US" sz="3200" dirty="0" smtClean="0">
                <a:solidFill>
                  <a:schemeClr val="bg1"/>
                </a:solidFill>
                <a:latin typeface="Abadi MT Condensed Extra Bold" charset="0"/>
                <a:ea typeface="Abadi MT Condensed Extra Bold" charset="0"/>
                <a:cs typeface="Abadi MT Condensed Extra Bold" charset="0"/>
              </a:rPr>
              <a:t>Lesson 6</a:t>
            </a:r>
            <a:endParaRPr lang="en-US" sz="3200" dirty="0">
              <a:solidFill>
                <a:schemeClr val="bg1"/>
              </a:solidFill>
              <a:latin typeface="Abadi MT Condensed Extra Bold" charset="0"/>
              <a:ea typeface="Abadi MT Condensed Extra Bold" charset="0"/>
              <a:cs typeface="Abadi MT Condensed Extra Bold" charset="0"/>
            </a:endParaRPr>
          </a:p>
        </p:txBody>
      </p:sp>
      <p:sp>
        <p:nvSpPr>
          <p:cNvPr id="16" name="TextBox 15"/>
          <p:cNvSpPr txBox="1"/>
          <p:nvPr/>
        </p:nvSpPr>
        <p:spPr>
          <a:xfrm>
            <a:off x="4139717" y="2496583"/>
            <a:ext cx="1828800" cy="338554"/>
          </a:xfrm>
          <a:prstGeom prst="rect">
            <a:avLst/>
          </a:prstGeom>
          <a:solidFill>
            <a:srgbClr val="00B050"/>
          </a:solidFill>
          <a:ln w="50800">
            <a:solidFill>
              <a:schemeClr val="accent6">
                <a:lumMod val="60000"/>
                <a:lumOff val="40000"/>
              </a:schemeClr>
            </a:solidFill>
          </a:ln>
        </p:spPr>
        <p:txBody>
          <a:bodyPr wrap="square" rtlCol="0">
            <a:spAutoFit/>
          </a:bodyPr>
          <a:lstStyle/>
          <a:p>
            <a:pPr algn="ctr"/>
            <a:r>
              <a:rPr lang="en-US" sz="1600" dirty="0" smtClean="0">
                <a:solidFill>
                  <a:schemeClr val="bg1"/>
                </a:solidFill>
                <a:latin typeface="Abadi MT Condensed Extra Bold" charset="0"/>
                <a:ea typeface="Abadi MT Condensed Extra Bold" charset="0"/>
                <a:cs typeface="Abadi MT Condensed Extra Bold" charset="0"/>
              </a:rPr>
              <a:t>Woodblock Print</a:t>
            </a:r>
            <a:endParaRPr lang="en-US" sz="1600" dirty="0">
              <a:solidFill>
                <a:schemeClr val="bg1"/>
              </a:solidFill>
              <a:latin typeface="Abadi MT Condensed Extra Bold" charset="0"/>
              <a:ea typeface="Abadi MT Condensed Extra Bold" charset="0"/>
              <a:cs typeface="Abadi MT Condensed Extra Bold" charset="0"/>
            </a:endParaRPr>
          </a:p>
        </p:txBody>
      </p:sp>
      <p:pic>
        <p:nvPicPr>
          <p:cNvPr id="17" name="Picture 16"/>
          <p:cNvPicPr>
            <a:picLocks noChangeAspect="1"/>
          </p:cNvPicPr>
          <p:nvPr/>
        </p:nvPicPr>
        <p:blipFill>
          <a:blip r:embed="rId3"/>
          <a:stretch>
            <a:fillRect/>
          </a:stretch>
        </p:blipFill>
        <p:spPr>
          <a:xfrm>
            <a:off x="420312" y="5749984"/>
            <a:ext cx="3065182" cy="2043455"/>
          </a:xfrm>
          <a:prstGeom prst="rect">
            <a:avLst/>
          </a:prstGeom>
        </p:spPr>
      </p:pic>
      <p:sp>
        <p:nvSpPr>
          <p:cNvPr id="18" name="TextBox 17"/>
          <p:cNvSpPr txBox="1"/>
          <p:nvPr/>
        </p:nvSpPr>
        <p:spPr>
          <a:xfrm>
            <a:off x="457187" y="7902861"/>
            <a:ext cx="3055386" cy="461665"/>
          </a:xfrm>
          <a:prstGeom prst="rect">
            <a:avLst/>
          </a:prstGeom>
          <a:noFill/>
        </p:spPr>
        <p:txBody>
          <a:bodyPr wrap="square" rtlCol="0">
            <a:spAutoFit/>
          </a:bodyPr>
          <a:lstStyle/>
          <a:p>
            <a:r>
              <a:rPr lang="en-US" sz="1200" i="1" dirty="0" smtClean="0">
                <a:solidFill>
                  <a:schemeClr val="accent5"/>
                </a:solidFill>
              </a:rPr>
              <a:t>Today, people still practice the art of woodblock printing. </a:t>
            </a:r>
            <a:endParaRPr lang="en-US" sz="1200" i="1" dirty="0">
              <a:solidFill>
                <a:schemeClr val="accent5"/>
              </a:solidFill>
            </a:endParaRPr>
          </a:p>
        </p:txBody>
      </p:sp>
      <p:sp>
        <p:nvSpPr>
          <p:cNvPr id="3" name="TextBox 2"/>
          <p:cNvSpPr txBox="1"/>
          <p:nvPr/>
        </p:nvSpPr>
        <p:spPr>
          <a:xfrm>
            <a:off x="282102" y="8767360"/>
            <a:ext cx="6434847" cy="369332"/>
          </a:xfrm>
          <a:prstGeom prst="rect">
            <a:avLst/>
          </a:prstGeom>
          <a:noFill/>
        </p:spPr>
        <p:txBody>
          <a:bodyPr wrap="square" rtlCol="0">
            <a:spAutoFit/>
          </a:bodyPr>
          <a:lstStyle/>
          <a:p>
            <a:r>
              <a:rPr lang="en-US" sz="900" dirty="0"/>
              <a:t>Source: http://</a:t>
            </a:r>
            <a:r>
              <a:rPr lang="en-US" sz="900" dirty="0" err="1"/>
              <a:t>education.asianart.org</a:t>
            </a:r>
            <a:r>
              <a:rPr lang="en-US" sz="900" dirty="0"/>
              <a:t>/explore-resources/background-information/invention-woodblock-printing-tang-618%E2%80%93906-and-song-960%E2%80%931279</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 y="0"/>
            <a:ext cx="6844861" cy="9136692"/>
          </a:xfrm>
          <a:prstGeom prst="rect">
            <a:avLst/>
          </a:prstGeom>
        </p:spPr>
      </p:pic>
    </p:spTree>
    <p:extLst>
      <p:ext uri="{BB962C8B-B14F-4D97-AF65-F5344CB8AC3E}">
        <p14:creationId xmlns:p14="http://schemas.microsoft.com/office/powerpoint/2010/main" val="8305720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3884</TotalTime>
  <Words>1961</Words>
  <Application>Microsoft Macintosh PowerPoint</Application>
  <PresentationFormat>Letter Paper (8.5x11 in)</PresentationFormat>
  <Paragraphs>186</Paragraphs>
  <Slides>18</Slides>
  <Notes>9</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Abadi MT Condensed Extra Bold</vt:lpstr>
      <vt:lpstr>Britannic Bold</vt:lpstr>
      <vt:lpstr>Calibri</vt:lpstr>
      <vt:lpstr>Calibri Light</vt:lpstr>
      <vt:lpstr>Chinese Asian Style</vt:lpstr>
      <vt:lpstr>Chinese Cally TFB</vt:lpstr>
      <vt:lpstr>Chinese Takeaway</vt:lpstr>
      <vt:lpstr>ChineseWhisper</vt:lpstr>
      <vt:lpstr>Hannotate SC</vt:lpstr>
      <vt:lpstr>Hannotate TC</vt:lpstr>
      <vt:lpstr>HanziPen TC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67</cp:revision>
  <dcterms:created xsi:type="dcterms:W3CDTF">2016-11-21T16:58:39Z</dcterms:created>
  <dcterms:modified xsi:type="dcterms:W3CDTF">2016-12-17T18:18:03Z</dcterms:modified>
</cp:coreProperties>
</file>